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2.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3.xml" ContentType="application/vnd.openxmlformats-officedocument.presentationml.tag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tags/tag4.xml" ContentType="application/vnd.openxmlformats-officedocument.presentationml.tags+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bookmarkIdSeed="3">
  <p:sldMasterIdLst>
    <p:sldMasterId id="2147483648" r:id="rId4"/>
  </p:sldMasterIdLst>
  <p:notesMasterIdLst>
    <p:notesMasterId r:id="rId62"/>
  </p:notesMasterIdLst>
  <p:handoutMasterIdLst>
    <p:handoutMasterId r:id="rId63"/>
  </p:handoutMasterIdLst>
  <p:sldIdLst>
    <p:sldId id="428" r:id="rId5"/>
    <p:sldId id="261" r:id="rId6"/>
    <p:sldId id="319" r:id="rId7"/>
    <p:sldId id="430" r:id="rId8"/>
    <p:sldId id="459" r:id="rId9"/>
    <p:sldId id="460" r:id="rId10"/>
    <p:sldId id="564" r:id="rId11"/>
    <p:sldId id="509" r:id="rId12"/>
    <p:sldId id="510" r:id="rId13"/>
    <p:sldId id="511" r:id="rId14"/>
    <p:sldId id="462" r:id="rId15"/>
    <p:sldId id="512" r:id="rId16"/>
    <p:sldId id="513" r:id="rId17"/>
    <p:sldId id="454" r:id="rId18"/>
    <p:sldId id="514" r:id="rId19"/>
    <p:sldId id="541" r:id="rId20"/>
    <p:sldId id="457" r:id="rId21"/>
    <p:sldId id="515" r:id="rId22"/>
    <p:sldId id="504" r:id="rId23"/>
    <p:sldId id="516" r:id="rId24"/>
    <p:sldId id="518" r:id="rId25"/>
    <p:sldId id="485" r:id="rId26"/>
    <p:sldId id="563" r:id="rId27"/>
    <p:sldId id="542" r:id="rId28"/>
    <p:sldId id="543" r:id="rId29"/>
    <p:sldId id="544" r:id="rId30"/>
    <p:sldId id="487" r:id="rId31"/>
    <p:sldId id="545" r:id="rId32"/>
    <p:sldId id="546" r:id="rId33"/>
    <p:sldId id="549" r:id="rId34"/>
    <p:sldId id="547" r:id="rId35"/>
    <p:sldId id="548" r:id="rId36"/>
    <p:sldId id="550" r:id="rId37"/>
    <p:sldId id="551" r:id="rId38"/>
    <p:sldId id="552" r:id="rId39"/>
    <p:sldId id="553" r:id="rId40"/>
    <p:sldId id="554" r:id="rId41"/>
    <p:sldId id="555" r:id="rId42"/>
    <p:sldId id="556" r:id="rId43"/>
    <p:sldId id="557" r:id="rId44"/>
    <p:sldId id="558" r:id="rId45"/>
    <p:sldId id="506" r:id="rId46"/>
    <p:sldId id="559" r:id="rId47"/>
    <p:sldId id="560" r:id="rId48"/>
    <p:sldId id="561" r:id="rId49"/>
    <p:sldId id="562" r:id="rId50"/>
    <p:sldId id="565" r:id="rId51"/>
    <p:sldId id="566" r:id="rId52"/>
    <p:sldId id="567" r:id="rId53"/>
    <p:sldId id="568" r:id="rId54"/>
    <p:sldId id="570" r:id="rId55"/>
    <p:sldId id="571" r:id="rId56"/>
    <p:sldId id="572" r:id="rId57"/>
    <p:sldId id="573" r:id="rId58"/>
    <p:sldId id="574" r:id="rId59"/>
    <p:sldId id="576" r:id="rId60"/>
    <p:sldId id="302" r:id="rId6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23771"/>
    <a:srgbClr val="0B38F5"/>
    <a:srgbClr val="7ABC3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204" autoAdjust="0"/>
    <p:restoredTop sz="95033" autoAdjust="0"/>
  </p:normalViewPr>
  <p:slideViewPr>
    <p:cSldViewPr snapToGrid="0">
      <p:cViewPr varScale="1">
        <p:scale>
          <a:sx n="82" d="100"/>
          <a:sy n="82" d="100"/>
        </p:scale>
        <p:origin x="710" y="62"/>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handoutMaster" Target="handoutMasters/handoutMaster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theme" Target="theme/theme1.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5647B97-F030-426D-A9D1-6B39B13C23ED}" type="datetimeFigureOut">
              <a:rPr lang="en-US" smtClean="0"/>
              <a:t>11/13/2023</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A2751AA-B992-41E5-A909-E1A2443E23F4}" type="slidenum">
              <a:rPr lang="en-US" smtClean="0"/>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AF24CBC-D461-4ECA-A489-D3A30E0FB795}" type="datetimeFigureOut">
              <a:rPr lang="en-US" smtClean="0"/>
              <a:t>11/13/2023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051351B-2C5D-457B-ABE5-B64DBC7BD410}"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eaLnBrk="1" hangingPunct="1">
              <a:buFont typeface="Wingdings" panose="05000000000000000000" pitchFamily="2" charset="2"/>
              <a:buChar char="v"/>
              <a:defRPr/>
            </a:pPr>
            <a:endParaRPr lang="en-US"/>
          </a:p>
        </p:txBody>
      </p:sp>
      <p:sp>
        <p:nvSpPr>
          <p:cNvPr id="4" name="Slide Number Placeholder 3"/>
          <p:cNvSpPr>
            <a:spLocks noGrp="1"/>
          </p:cNvSpPr>
          <p:nvPr>
            <p:ph type="sldNum" sz="quarter" idx="5"/>
          </p:nvPr>
        </p:nvSpPr>
        <p:spPr/>
        <p:txBody>
          <a:bodyPr/>
          <a:lstStyle/>
          <a:p>
            <a:fld id="{C051351B-2C5D-457B-ABE5-B64DBC7BD410}" type="slidenum">
              <a:rPr lang="en-US" smtClean="0"/>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b="0"/>
          </a:p>
        </p:txBody>
      </p:sp>
      <p:sp>
        <p:nvSpPr>
          <p:cNvPr id="4" name="Slide Number Placeholder 3"/>
          <p:cNvSpPr>
            <a:spLocks noGrp="1"/>
          </p:cNvSpPr>
          <p:nvPr>
            <p:ph type="sldNum" sz="quarter" idx="5"/>
          </p:nvPr>
        </p:nvSpPr>
        <p:spPr/>
        <p:txBody>
          <a:bodyPr/>
          <a:lstStyle/>
          <a:p>
            <a:fld id="{C051351B-2C5D-457B-ABE5-B64DBC7BD410}" type="slidenum">
              <a:rPr lang="en-US" smtClean="0"/>
              <a:t>11</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b="0"/>
          </a:p>
        </p:txBody>
      </p:sp>
      <p:sp>
        <p:nvSpPr>
          <p:cNvPr id="4" name="Slide Number Placeholder 3"/>
          <p:cNvSpPr>
            <a:spLocks noGrp="1"/>
          </p:cNvSpPr>
          <p:nvPr>
            <p:ph type="sldNum" sz="quarter" idx="5"/>
          </p:nvPr>
        </p:nvSpPr>
        <p:spPr/>
        <p:txBody>
          <a:bodyPr/>
          <a:lstStyle/>
          <a:p>
            <a:fld id="{C051351B-2C5D-457B-ABE5-B64DBC7BD410}" type="slidenum">
              <a:rPr lang="en-US" smtClean="0"/>
              <a:t>12</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b="0"/>
          </a:p>
        </p:txBody>
      </p:sp>
      <p:sp>
        <p:nvSpPr>
          <p:cNvPr id="4" name="Slide Number Placeholder 3"/>
          <p:cNvSpPr>
            <a:spLocks noGrp="1"/>
          </p:cNvSpPr>
          <p:nvPr>
            <p:ph type="sldNum" sz="quarter" idx="5"/>
          </p:nvPr>
        </p:nvSpPr>
        <p:spPr/>
        <p:txBody>
          <a:bodyPr/>
          <a:lstStyle/>
          <a:p>
            <a:fld id="{C051351B-2C5D-457B-ABE5-B64DBC7BD410}" type="slidenum">
              <a:rPr lang="en-US" smtClean="0"/>
              <a:t>13</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051351B-2C5D-457B-ABE5-B64DBC7BD410}" type="slidenum">
              <a:rPr lang="en-US" smtClean="0"/>
              <a:t>14</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051351B-2C5D-457B-ABE5-B64DBC7BD410}" type="slidenum">
              <a:rPr lang="en-US" smtClean="0"/>
              <a:t>15</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051351B-2C5D-457B-ABE5-B64DBC7BD410}" type="slidenum">
              <a:rPr lang="en-US" smtClean="0"/>
              <a:t>16</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t>Von Neuman:</a:t>
            </a:r>
            <a:br>
              <a:rPr lang="en-US"/>
            </a:br>
            <a:br>
              <a:rPr lang="en-US"/>
            </a:br>
            <a:r>
              <a:rPr lang="en-US"/>
              <a:t>Von Neuman </a:t>
            </a:r>
            <a:r>
              <a:rPr lang="en-US">
                <a:latin typeface="Times New Roman" panose="02020603050405020304" pitchFamily="18" charset="0"/>
                <a:ea typeface="Times New Roman" panose="02020603050405020304" pitchFamily="18" charset="0"/>
                <a:cs typeface="Times New Roman" panose="02020603050405020304" pitchFamily="18" charset="0"/>
              </a:rPr>
              <a:t>architecture</a:t>
            </a:r>
            <a:r>
              <a:rPr lang="en-US"/>
              <a:t>: </a:t>
            </a:r>
          </a:p>
          <a:p>
            <a:pPr marL="0" marR="0" lvl="0" indent="0" algn="l" defTabSz="914400" rtl="0" eaLnBrk="1" fontAlgn="auto" latinLnBrk="0" hangingPunct="1">
              <a:lnSpc>
                <a:spcPct val="100000"/>
              </a:lnSpc>
              <a:spcBef>
                <a:spcPts val="0"/>
              </a:spcBef>
              <a:spcAft>
                <a:spcPts val="0"/>
              </a:spcAft>
              <a:buClrTx/>
              <a:buSzTx/>
              <a:buFontTx/>
              <a:buNone/>
              <a:defRPr/>
            </a:pPr>
            <a:r>
              <a:rPr lang="en-US" sz="1800">
                <a:effectLst/>
                <a:latin typeface="BerlingLTStd"/>
              </a:rPr>
              <a:t>Computers built on the von Neumann model divide the computer hardware into four subsystems: memory, arithmetic logic unit, control unit, and input/output.</a:t>
            </a:r>
          </a:p>
          <a:p>
            <a:pPr marL="0" marR="0" lvl="0" indent="0" algn="l" defTabSz="914400" rtl="0" eaLnBrk="1" fontAlgn="auto" latinLnBrk="0" hangingPunct="1">
              <a:lnSpc>
                <a:spcPct val="100000"/>
              </a:lnSpc>
              <a:spcBef>
                <a:spcPts val="0"/>
              </a:spcBef>
              <a:spcAft>
                <a:spcPts val="0"/>
              </a:spcAft>
              <a:buClrTx/>
              <a:buSzTx/>
              <a:buFontTx/>
              <a:buNone/>
              <a:defRPr/>
            </a:pPr>
            <a:endParaRPr lang="en-US">
              <a:effectLst/>
            </a:endParaRPr>
          </a:p>
          <a:p>
            <a:r>
              <a:rPr lang="en-US" sz="1800" b="1">
                <a:effectLst/>
                <a:latin typeface="FrutigerLTStd"/>
              </a:rPr>
              <a:t>Memory </a:t>
            </a:r>
            <a:endParaRPr lang="en-US">
              <a:effectLst/>
            </a:endParaRPr>
          </a:p>
          <a:p>
            <a:r>
              <a:rPr lang="en-US" sz="1800">
                <a:effectLst/>
                <a:latin typeface="FrutigerLTStd"/>
              </a:rPr>
              <a:t>Output data </a:t>
            </a:r>
            <a:endParaRPr lang="en-US"/>
          </a:p>
          <a:p>
            <a:r>
              <a:rPr lang="en-US" sz="1800" b="1">
                <a:effectLst/>
                <a:latin typeface="BerlingLTStd"/>
              </a:rPr>
              <a:t>Memory </a:t>
            </a:r>
            <a:r>
              <a:rPr lang="en-US" sz="1800">
                <a:effectLst/>
                <a:latin typeface="BerlingLTStd"/>
              </a:rPr>
              <a:t>is the storage area. This is where programs and data are stored during processing. We discuss the reasons for storing programs and data later in the chapter. </a:t>
            </a:r>
            <a:endParaRPr lang="en-US"/>
          </a:p>
          <a:p>
            <a:endParaRPr lang="en-US" sz="1800" b="1" i="1">
              <a:effectLst/>
              <a:latin typeface="Frutiger"/>
            </a:endParaRPr>
          </a:p>
          <a:p>
            <a:r>
              <a:rPr lang="en-US" sz="1800" b="1" i="1">
                <a:effectLst/>
                <a:latin typeface="Frutiger"/>
              </a:rPr>
              <a:t>Arithmetic logic unit </a:t>
            </a:r>
            <a:endParaRPr lang="en-US"/>
          </a:p>
          <a:p>
            <a:r>
              <a:rPr lang="en-US" sz="1800">
                <a:effectLst/>
                <a:latin typeface="BerlingLTStd"/>
              </a:rPr>
              <a:t>The </a:t>
            </a:r>
            <a:r>
              <a:rPr lang="en-US" sz="1800" b="1">
                <a:effectLst/>
                <a:latin typeface="BerlingLTStd"/>
              </a:rPr>
              <a:t>arithmetic logic unit (ALU) </a:t>
            </a:r>
            <a:r>
              <a:rPr lang="en-US" sz="1800">
                <a:effectLst/>
                <a:latin typeface="BerlingLTStd"/>
              </a:rPr>
              <a:t>is where calculation and </a:t>
            </a:r>
            <a:r>
              <a:rPr lang="en-US" sz="1800" b="1">
                <a:effectLst/>
                <a:latin typeface="BerlingLTStd"/>
              </a:rPr>
              <a:t>logical operations </a:t>
            </a:r>
            <a:r>
              <a:rPr lang="en-US" sz="1800">
                <a:effectLst/>
                <a:latin typeface="BerlingLTStd"/>
              </a:rPr>
              <a:t>take place. For a computer to act as a data processor, it must be able to do arithmetic operations on data (such as adding a list of numbers). It should also be able to do logical operations on data, as we will see in Chapter 4. </a:t>
            </a:r>
            <a:endParaRPr lang="en-US"/>
          </a:p>
          <a:p>
            <a:r>
              <a:rPr lang="en-US" sz="1800" b="1" i="1">
                <a:effectLst/>
                <a:latin typeface="Frutiger"/>
              </a:rPr>
              <a:t>Control unit </a:t>
            </a:r>
            <a:endParaRPr lang="en-US"/>
          </a:p>
          <a:p>
            <a:r>
              <a:rPr lang="en-US" sz="1800">
                <a:effectLst/>
                <a:latin typeface="BerlingLTStd"/>
              </a:rPr>
              <a:t>The </a:t>
            </a:r>
            <a:r>
              <a:rPr lang="en-US" sz="1800" b="1">
                <a:effectLst/>
                <a:latin typeface="BerlingLTStd"/>
              </a:rPr>
              <a:t>control unit </a:t>
            </a:r>
            <a:r>
              <a:rPr lang="en-US" sz="1800">
                <a:effectLst/>
                <a:latin typeface="BerlingLTStd"/>
              </a:rPr>
              <a:t>controls the operations of the </a:t>
            </a:r>
            <a:r>
              <a:rPr lang="en-US" sz="1800" b="1">
                <a:effectLst/>
                <a:latin typeface="BerlingLTStd"/>
              </a:rPr>
              <a:t>memory</a:t>
            </a:r>
            <a:r>
              <a:rPr lang="en-US" sz="1800">
                <a:effectLst/>
                <a:latin typeface="BerlingLTStd"/>
              </a:rPr>
              <a:t>, ALU, and the input/output subsystem. </a:t>
            </a:r>
            <a:endParaRPr lang="en-US"/>
          </a:p>
          <a:p>
            <a:endParaRPr lang="en-US" sz="1800" b="1" i="1">
              <a:effectLst/>
              <a:latin typeface="Frutiger"/>
            </a:endParaRPr>
          </a:p>
          <a:p>
            <a:r>
              <a:rPr lang="en-US" sz="1800" b="1" i="1">
                <a:effectLst/>
                <a:latin typeface="Frutiger"/>
              </a:rPr>
              <a:t>Input / output </a:t>
            </a:r>
            <a:endParaRPr lang="en-US"/>
          </a:p>
          <a:p>
            <a:r>
              <a:rPr lang="en-US" sz="1800">
                <a:effectLst/>
                <a:latin typeface="BerlingLTStd"/>
              </a:rPr>
              <a:t>The </a:t>
            </a:r>
            <a:r>
              <a:rPr lang="en-US" sz="1800" b="1">
                <a:effectLst/>
                <a:latin typeface="BerlingLTStd"/>
              </a:rPr>
              <a:t>input subsystem </a:t>
            </a:r>
            <a:r>
              <a:rPr lang="en-US" sz="1800">
                <a:effectLst/>
                <a:latin typeface="BerlingLTStd"/>
              </a:rPr>
              <a:t>accepts input data and the program from outside the computer, while the </a:t>
            </a:r>
            <a:r>
              <a:rPr lang="en-US" sz="1800" b="1">
                <a:effectLst/>
                <a:latin typeface="BerlingLTStd"/>
              </a:rPr>
              <a:t>output subsystem </a:t>
            </a:r>
            <a:r>
              <a:rPr lang="en-US" sz="1800">
                <a:effectLst/>
                <a:latin typeface="BerlingLTStd"/>
              </a:rPr>
              <a:t>sends the result of processing to the outside world. The definition of the input/output subsystem is very broad: it also includes secondary storage devices such as disk or tape that stores data and programs for processing. When a disk stores data that results from processing, it is considered an output device: when it reads data from the disk, it is considered an input device. </a:t>
            </a:r>
            <a:endParaRPr lang="en-US"/>
          </a:p>
        </p:txBody>
      </p:sp>
      <p:sp>
        <p:nvSpPr>
          <p:cNvPr id="4" name="Slide Number Placeholder 3"/>
          <p:cNvSpPr>
            <a:spLocks noGrp="1"/>
          </p:cNvSpPr>
          <p:nvPr>
            <p:ph type="sldNum" sz="quarter" idx="5"/>
          </p:nvPr>
        </p:nvSpPr>
        <p:spPr/>
        <p:txBody>
          <a:bodyPr/>
          <a:lstStyle/>
          <a:p>
            <a:fld id="{C051351B-2C5D-457B-ABE5-B64DBC7BD410}" type="slidenum">
              <a:rPr lang="en-US" smtClean="0"/>
              <a:t>17</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t>Von Neuman:</a:t>
            </a:r>
            <a:br>
              <a:rPr lang="en-US"/>
            </a:br>
            <a:br>
              <a:rPr lang="en-US"/>
            </a:br>
            <a:r>
              <a:rPr lang="en-US"/>
              <a:t>Von Neuman </a:t>
            </a:r>
            <a:r>
              <a:rPr lang="en-US">
                <a:latin typeface="Times New Roman" panose="02020603050405020304" pitchFamily="18" charset="0"/>
                <a:ea typeface="Times New Roman" panose="02020603050405020304" pitchFamily="18" charset="0"/>
                <a:cs typeface="Times New Roman" panose="02020603050405020304" pitchFamily="18" charset="0"/>
              </a:rPr>
              <a:t>architecture</a:t>
            </a:r>
            <a:r>
              <a:rPr lang="en-US"/>
              <a:t>: </a:t>
            </a:r>
          </a:p>
          <a:p>
            <a:pPr marL="0" marR="0" lvl="0" indent="0" algn="l" defTabSz="914400" rtl="0" eaLnBrk="1" fontAlgn="auto" latinLnBrk="0" hangingPunct="1">
              <a:lnSpc>
                <a:spcPct val="100000"/>
              </a:lnSpc>
              <a:spcBef>
                <a:spcPts val="0"/>
              </a:spcBef>
              <a:spcAft>
                <a:spcPts val="0"/>
              </a:spcAft>
              <a:buClrTx/>
              <a:buSzTx/>
              <a:buFontTx/>
              <a:buNone/>
              <a:defRPr/>
            </a:pPr>
            <a:r>
              <a:rPr lang="en-US" sz="1800">
                <a:effectLst/>
                <a:latin typeface="BerlingLTStd"/>
              </a:rPr>
              <a:t>Computers built on the von Neumann model divide the computer hardware into four subsystems: memory, arithmetic logic unit, control unit, and input/output.</a:t>
            </a:r>
          </a:p>
          <a:p>
            <a:pPr marL="0" marR="0" lvl="0" indent="0" algn="l" defTabSz="914400" rtl="0" eaLnBrk="1" fontAlgn="auto" latinLnBrk="0" hangingPunct="1">
              <a:lnSpc>
                <a:spcPct val="100000"/>
              </a:lnSpc>
              <a:spcBef>
                <a:spcPts val="0"/>
              </a:spcBef>
              <a:spcAft>
                <a:spcPts val="0"/>
              </a:spcAft>
              <a:buClrTx/>
              <a:buSzTx/>
              <a:buFontTx/>
              <a:buNone/>
              <a:defRPr/>
            </a:pPr>
            <a:endParaRPr lang="en-US">
              <a:effectLst/>
            </a:endParaRPr>
          </a:p>
          <a:p>
            <a:r>
              <a:rPr lang="en-US" sz="1800" b="1">
                <a:effectLst/>
                <a:latin typeface="FrutigerLTStd"/>
              </a:rPr>
              <a:t>Memory </a:t>
            </a:r>
            <a:endParaRPr lang="en-US">
              <a:effectLst/>
            </a:endParaRPr>
          </a:p>
          <a:p>
            <a:r>
              <a:rPr lang="en-US" sz="1800">
                <a:effectLst/>
                <a:latin typeface="FrutigerLTStd"/>
              </a:rPr>
              <a:t>Output data </a:t>
            </a:r>
            <a:endParaRPr lang="en-US"/>
          </a:p>
          <a:p>
            <a:r>
              <a:rPr lang="en-US" sz="1800" b="1">
                <a:effectLst/>
                <a:latin typeface="BerlingLTStd"/>
              </a:rPr>
              <a:t>Memory </a:t>
            </a:r>
            <a:r>
              <a:rPr lang="en-US" sz="1800">
                <a:effectLst/>
                <a:latin typeface="BerlingLTStd"/>
              </a:rPr>
              <a:t>is the storage area. This is where programs and data are stored during processing. We discuss the reasons for storing programs and data later in the chapter. </a:t>
            </a:r>
            <a:endParaRPr lang="en-US"/>
          </a:p>
          <a:p>
            <a:endParaRPr lang="en-US" sz="1800" b="1" i="1">
              <a:effectLst/>
              <a:latin typeface="Frutiger"/>
            </a:endParaRPr>
          </a:p>
          <a:p>
            <a:r>
              <a:rPr lang="en-US" sz="1800" b="1" i="1">
                <a:effectLst/>
                <a:latin typeface="Frutiger"/>
              </a:rPr>
              <a:t>Arithmetic logic unit </a:t>
            </a:r>
            <a:endParaRPr lang="en-US"/>
          </a:p>
          <a:p>
            <a:r>
              <a:rPr lang="en-US" sz="1800">
                <a:effectLst/>
                <a:latin typeface="BerlingLTStd"/>
              </a:rPr>
              <a:t>The </a:t>
            </a:r>
            <a:r>
              <a:rPr lang="en-US" sz="1800" b="1">
                <a:effectLst/>
                <a:latin typeface="BerlingLTStd"/>
              </a:rPr>
              <a:t>arithmetic logic unit (ALU) </a:t>
            </a:r>
            <a:r>
              <a:rPr lang="en-US" sz="1800">
                <a:effectLst/>
                <a:latin typeface="BerlingLTStd"/>
              </a:rPr>
              <a:t>is where calculation and </a:t>
            </a:r>
            <a:r>
              <a:rPr lang="en-US" sz="1800" b="1">
                <a:effectLst/>
                <a:latin typeface="BerlingLTStd"/>
              </a:rPr>
              <a:t>logical operations </a:t>
            </a:r>
            <a:r>
              <a:rPr lang="en-US" sz="1800">
                <a:effectLst/>
                <a:latin typeface="BerlingLTStd"/>
              </a:rPr>
              <a:t>take place. For a computer to act as a data processor, it must be able to do arithmetic operations on data (such as adding a list of numbers). It should also be able to do logical operations on data, as we will see in Chapter 4. </a:t>
            </a:r>
            <a:endParaRPr lang="en-US"/>
          </a:p>
          <a:p>
            <a:r>
              <a:rPr lang="en-US" sz="1800" b="1" i="1">
                <a:effectLst/>
                <a:latin typeface="Frutiger"/>
              </a:rPr>
              <a:t>Control unit </a:t>
            </a:r>
            <a:endParaRPr lang="en-US"/>
          </a:p>
          <a:p>
            <a:r>
              <a:rPr lang="en-US" sz="1800">
                <a:effectLst/>
                <a:latin typeface="BerlingLTStd"/>
              </a:rPr>
              <a:t>The </a:t>
            </a:r>
            <a:r>
              <a:rPr lang="en-US" sz="1800" b="1">
                <a:effectLst/>
                <a:latin typeface="BerlingLTStd"/>
              </a:rPr>
              <a:t>control unit </a:t>
            </a:r>
            <a:r>
              <a:rPr lang="en-US" sz="1800">
                <a:effectLst/>
                <a:latin typeface="BerlingLTStd"/>
              </a:rPr>
              <a:t>controls the operations of the </a:t>
            </a:r>
            <a:r>
              <a:rPr lang="en-US" sz="1800" b="1">
                <a:effectLst/>
                <a:latin typeface="BerlingLTStd"/>
              </a:rPr>
              <a:t>memory</a:t>
            </a:r>
            <a:r>
              <a:rPr lang="en-US" sz="1800">
                <a:effectLst/>
                <a:latin typeface="BerlingLTStd"/>
              </a:rPr>
              <a:t>, ALU, and the input/output subsystem. </a:t>
            </a:r>
            <a:endParaRPr lang="en-US"/>
          </a:p>
          <a:p>
            <a:endParaRPr lang="en-US" sz="1800" b="1" i="1">
              <a:effectLst/>
              <a:latin typeface="Frutiger"/>
            </a:endParaRPr>
          </a:p>
          <a:p>
            <a:r>
              <a:rPr lang="en-US" sz="1800" b="1" i="1">
                <a:effectLst/>
                <a:latin typeface="Frutiger"/>
              </a:rPr>
              <a:t>Input / output </a:t>
            </a:r>
            <a:endParaRPr lang="en-US"/>
          </a:p>
          <a:p>
            <a:r>
              <a:rPr lang="en-US" sz="1800">
                <a:effectLst/>
                <a:latin typeface="BerlingLTStd"/>
              </a:rPr>
              <a:t>The </a:t>
            </a:r>
            <a:r>
              <a:rPr lang="en-US" sz="1800" b="1">
                <a:effectLst/>
                <a:latin typeface="BerlingLTStd"/>
              </a:rPr>
              <a:t>input subsystem </a:t>
            </a:r>
            <a:r>
              <a:rPr lang="en-US" sz="1800">
                <a:effectLst/>
                <a:latin typeface="BerlingLTStd"/>
              </a:rPr>
              <a:t>accepts input data and the program from outside the computer, while the </a:t>
            </a:r>
            <a:r>
              <a:rPr lang="en-US" sz="1800" b="1">
                <a:effectLst/>
                <a:latin typeface="BerlingLTStd"/>
              </a:rPr>
              <a:t>output subsystem </a:t>
            </a:r>
            <a:r>
              <a:rPr lang="en-US" sz="1800">
                <a:effectLst/>
                <a:latin typeface="BerlingLTStd"/>
              </a:rPr>
              <a:t>sends the result of processing to the outside world. The definition of the input/output subsystem is very broad: it also includes secondary storage devices such as disk or tape that stores data and programs for processing. When a disk stores data that results from processing, it is considered an output device: when it reads data from the disk, it is considered an input device. </a:t>
            </a:r>
            <a:endParaRPr lang="en-US"/>
          </a:p>
        </p:txBody>
      </p:sp>
      <p:sp>
        <p:nvSpPr>
          <p:cNvPr id="4" name="Slide Number Placeholder 3"/>
          <p:cNvSpPr>
            <a:spLocks noGrp="1"/>
          </p:cNvSpPr>
          <p:nvPr>
            <p:ph type="sldNum" sz="quarter" idx="5"/>
          </p:nvPr>
        </p:nvSpPr>
        <p:spPr/>
        <p:txBody>
          <a:bodyPr/>
          <a:lstStyle/>
          <a:p>
            <a:fld id="{C051351B-2C5D-457B-ABE5-B64DBC7BD410}" type="slidenum">
              <a:rPr lang="en-US" smtClean="0"/>
              <a:t>18</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051351B-2C5D-457B-ABE5-B64DBC7BD410}" type="slidenum">
              <a:rPr lang="en-US" smtClean="0"/>
              <a:t>19</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051351B-2C5D-457B-ABE5-B64DBC7BD410}" type="slidenum">
              <a:rPr lang="en-US" smtClean="0"/>
              <a:t>20</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err="1">
                <a:solidFill>
                  <a:schemeClr val="tx1"/>
                </a:solidFill>
                <a:effectLst/>
                <a:latin typeface="+mn-lt"/>
                <a:ea typeface="+mn-ea"/>
                <a:cs typeface="+mn-cs"/>
              </a:rPr>
              <a:t>Các</a:t>
            </a:r>
            <a:r>
              <a:rPr lang="en-US" sz="1100" kern="1200">
                <a:solidFill>
                  <a:schemeClr val="tx1"/>
                </a:solidFill>
                <a:effectLst/>
                <a:latin typeface="+mn-lt"/>
                <a:ea typeface="+mn-ea"/>
                <a:cs typeface="+mn-cs"/>
              </a:rPr>
              <a:t> </a:t>
            </a:r>
            <a:r>
              <a:rPr lang="en-US" sz="1100" kern="1200" err="1">
                <a:solidFill>
                  <a:schemeClr val="tx1"/>
                </a:solidFill>
                <a:effectLst/>
                <a:latin typeface="+mn-lt"/>
                <a:ea typeface="+mn-ea"/>
                <a:cs typeface="+mn-cs"/>
              </a:rPr>
              <a:t>hệ</a:t>
            </a:r>
            <a:r>
              <a:rPr lang="en-US" sz="1100" kern="1200">
                <a:solidFill>
                  <a:schemeClr val="tx1"/>
                </a:solidFill>
                <a:effectLst/>
                <a:latin typeface="+mn-lt"/>
                <a:ea typeface="+mn-ea"/>
                <a:cs typeface="+mn-cs"/>
              </a:rPr>
              <a:t> </a:t>
            </a:r>
            <a:r>
              <a:rPr lang="en-US" sz="1100" kern="1200" err="1">
                <a:solidFill>
                  <a:schemeClr val="tx1"/>
                </a:solidFill>
                <a:effectLst/>
                <a:latin typeface="+mn-lt"/>
                <a:ea typeface="+mn-ea"/>
                <a:cs typeface="+mn-cs"/>
              </a:rPr>
              <a:t>số</a:t>
            </a:r>
            <a:endParaRPr lang="en-US" sz="1100" kern="1200">
              <a:solidFill>
                <a:schemeClr val="tx1"/>
              </a:solidFill>
              <a:effectLst/>
              <a:latin typeface="+mn-lt"/>
              <a:ea typeface="+mn-ea"/>
              <a:cs typeface="+mn-c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051351B-2C5D-457B-ABE5-B64DBC7BD410}" type="slidenum">
              <a:rPr lang="en-US" smtClean="0"/>
              <a:t>21</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err="1">
                <a:solidFill>
                  <a:schemeClr val="tx1"/>
                </a:solidFill>
                <a:effectLst/>
                <a:latin typeface="+mn-lt"/>
                <a:ea typeface="+mn-ea"/>
                <a:cs typeface="+mn-cs"/>
              </a:rPr>
              <a:t>Các</a:t>
            </a:r>
            <a:r>
              <a:rPr lang="en-US" sz="1100" kern="1200">
                <a:solidFill>
                  <a:schemeClr val="tx1"/>
                </a:solidFill>
                <a:effectLst/>
                <a:latin typeface="+mn-lt"/>
                <a:ea typeface="+mn-ea"/>
                <a:cs typeface="+mn-cs"/>
              </a:rPr>
              <a:t> </a:t>
            </a:r>
            <a:r>
              <a:rPr lang="en-US" sz="1100" kern="1200" err="1">
                <a:solidFill>
                  <a:schemeClr val="tx1"/>
                </a:solidFill>
                <a:effectLst/>
                <a:latin typeface="+mn-lt"/>
                <a:ea typeface="+mn-ea"/>
                <a:cs typeface="+mn-cs"/>
              </a:rPr>
              <a:t>hệ</a:t>
            </a:r>
            <a:r>
              <a:rPr lang="en-US" sz="1100" kern="1200">
                <a:solidFill>
                  <a:schemeClr val="tx1"/>
                </a:solidFill>
                <a:effectLst/>
                <a:latin typeface="+mn-lt"/>
                <a:ea typeface="+mn-ea"/>
                <a:cs typeface="+mn-cs"/>
              </a:rPr>
              <a:t> </a:t>
            </a:r>
            <a:r>
              <a:rPr lang="en-US" sz="1100" kern="1200" err="1">
                <a:solidFill>
                  <a:schemeClr val="tx1"/>
                </a:solidFill>
                <a:effectLst/>
                <a:latin typeface="+mn-lt"/>
                <a:ea typeface="+mn-ea"/>
                <a:cs typeface="+mn-cs"/>
              </a:rPr>
              <a:t>số</a:t>
            </a:r>
            <a:endParaRPr lang="en-US" sz="1100" kern="1200">
              <a:solidFill>
                <a:schemeClr val="tx1"/>
              </a:solidFill>
              <a:effectLst/>
              <a:latin typeface="+mn-lt"/>
              <a:ea typeface="+mn-ea"/>
              <a:cs typeface="+mn-cs"/>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051351B-2C5D-457B-ABE5-B64DBC7BD410}" type="slidenum">
              <a:rPr lang="en-US" smtClean="0"/>
              <a:t>24</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err="1">
                <a:solidFill>
                  <a:schemeClr val="tx1"/>
                </a:solidFill>
                <a:effectLst/>
                <a:latin typeface="+mn-lt"/>
                <a:ea typeface="+mn-ea"/>
                <a:cs typeface="+mn-cs"/>
              </a:rPr>
              <a:t>Các</a:t>
            </a:r>
            <a:r>
              <a:rPr lang="en-US" sz="1100" kern="1200">
                <a:solidFill>
                  <a:schemeClr val="tx1"/>
                </a:solidFill>
                <a:effectLst/>
                <a:latin typeface="+mn-lt"/>
                <a:ea typeface="+mn-ea"/>
                <a:cs typeface="+mn-cs"/>
              </a:rPr>
              <a:t> </a:t>
            </a:r>
            <a:r>
              <a:rPr lang="en-US" sz="1100" kern="1200" err="1">
                <a:solidFill>
                  <a:schemeClr val="tx1"/>
                </a:solidFill>
                <a:effectLst/>
                <a:latin typeface="+mn-lt"/>
                <a:ea typeface="+mn-ea"/>
                <a:cs typeface="+mn-cs"/>
              </a:rPr>
              <a:t>hệ</a:t>
            </a:r>
            <a:r>
              <a:rPr lang="en-US" sz="1100" kern="1200">
                <a:solidFill>
                  <a:schemeClr val="tx1"/>
                </a:solidFill>
                <a:effectLst/>
                <a:latin typeface="+mn-lt"/>
                <a:ea typeface="+mn-ea"/>
                <a:cs typeface="+mn-cs"/>
              </a:rPr>
              <a:t> </a:t>
            </a:r>
            <a:r>
              <a:rPr lang="en-US" sz="1100" kern="1200" err="1">
                <a:solidFill>
                  <a:schemeClr val="tx1"/>
                </a:solidFill>
                <a:effectLst/>
                <a:latin typeface="+mn-lt"/>
                <a:ea typeface="+mn-ea"/>
                <a:cs typeface="+mn-cs"/>
              </a:rPr>
              <a:t>số</a:t>
            </a:r>
            <a:endParaRPr lang="en-US" sz="1100" kern="1200">
              <a:solidFill>
                <a:schemeClr val="tx1"/>
              </a:solidFill>
              <a:effectLst/>
              <a:latin typeface="+mn-lt"/>
              <a:ea typeface="+mn-ea"/>
              <a:cs typeface="+mn-c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Hệ</a:t>
            </a:r>
            <a:r>
              <a:rPr lang="en-US"/>
              <a:t> </a:t>
            </a:r>
            <a:r>
              <a:rPr lang="en-US" err="1"/>
              <a:t>đếm</a:t>
            </a:r>
            <a:r>
              <a:rPr lang="en-US"/>
              <a:t> </a:t>
            </a:r>
            <a:r>
              <a:rPr lang="en-US" err="1"/>
              <a:t>theo</a:t>
            </a:r>
            <a:r>
              <a:rPr lang="en-US"/>
              <a:t> </a:t>
            </a:r>
            <a:r>
              <a:rPr lang="en-US" err="1"/>
              <a:t>vị</a:t>
            </a:r>
            <a:r>
              <a:rPr lang="en-US"/>
              <a:t> </a:t>
            </a:r>
            <a:r>
              <a:rPr lang="en-US" err="1"/>
              <a:t>trí</a:t>
            </a:r>
            <a:r>
              <a:rPr lang="en-US"/>
              <a:t> </a:t>
            </a:r>
            <a:r>
              <a:rPr lang="en-US" err="1"/>
              <a:t>của</a:t>
            </a:r>
            <a:r>
              <a:rPr lang="en-US"/>
              <a:t> </a:t>
            </a:r>
            <a:r>
              <a:rPr lang="en-US" err="1"/>
              <a:t>ký</a:t>
            </a:r>
            <a:r>
              <a:rPr lang="en-US"/>
              <a:t> </a:t>
            </a:r>
            <a:r>
              <a:rPr lang="en-US" err="1"/>
              <a:t>số</a:t>
            </a:r>
            <a:r>
              <a:rPr lang="en-US"/>
              <a:t> (Positional number system)</a:t>
            </a:r>
          </a:p>
        </p:txBody>
      </p:sp>
      <p:sp>
        <p:nvSpPr>
          <p:cNvPr id="4" name="Slide Number Placeholder 3"/>
          <p:cNvSpPr>
            <a:spLocks noGrp="1"/>
          </p:cNvSpPr>
          <p:nvPr>
            <p:ph type="sldNum" sz="quarter" idx="5"/>
          </p:nvPr>
        </p:nvSpPr>
        <p:spPr/>
        <p:txBody>
          <a:bodyPr/>
          <a:lstStyle/>
          <a:p>
            <a:fld id="{C051351B-2C5D-457B-ABE5-B64DBC7BD410}" type="slidenum">
              <a:rPr lang="en-US" smtClean="0"/>
              <a:t>4</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051351B-2C5D-457B-ABE5-B64DBC7BD410}" type="slidenum">
              <a:rPr lang="en-US" smtClean="0"/>
              <a:t>5</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Số nguyên</a:t>
            </a:r>
          </a:p>
          <a:p>
            <a:r>
              <a:rPr lang="en-US"/>
              <a:t>Không có phần thập phân</a:t>
            </a:r>
          </a:p>
        </p:txBody>
      </p:sp>
      <p:sp>
        <p:nvSpPr>
          <p:cNvPr id="4" name="Slide Number Placeholder 3"/>
          <p:cNvSpPr>
            <a:spLocks noGrp="1"/>
          </p:cNvSpPr>
          <p:nvPr>
            <p:ph type="sldNum" sz="quarter" idx="5"/>
          </p:nvPr>
        </p:nvSpPr>
        <p:spPr/>
        <p:txBody>
          <a:bodyPr/>
          <a:lstStyle/>
          <a:p>
            <a:fld id="{C051351B-2C5D-457B-ABE5-B64DBC7BD410}" type="slidenum">
              <a:rPr lang="en-US" smtClean="0"/>
              <a:t>6</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err="1">
                <a:solidFill>
                  <a:schemeClr val="tx1"/>
                </a:solidFill>
                <a:effectLst/>
                <a:latin typeface="+mn-lt"/>
                <a:ea typeface="+mn-ea"/>
                <a:cs typeface="+mn-cs"/>
              </a:rPr>
              <a:t>Các</a:t>
            </a:r>
            <a:r>
              <a:rPr lang="en-US" sz="1100" kern="1200">
                <a:solidFill>
                  <a:schemeClr val="tx1"/>
                </a:solidFill>
                <a:effectLst/>
                <a:latin typeface="+mn-lt"/>
                <a:ea typeface="+mn-ea"/>
                <a:cs typeface="+mn-cs"/>
              </a:rPr>
              <a:t> </a:t>
            </a:r>
            <a:r>
              <a:rPr lang="en-US" sz="1100" kern="1200" err="1">
                <a:solidFill>
                  <a:schemeClr val="tx1"/>
                </a:solidFill>
                <a:effectLst/>
                <a:latin typeface="+mn-lt"/>
                <a:ea typeface="+mn-ea"/>
                <a:cs typeface="+mn-cs"/>
              </a:rPr>
              <a:t>hệ</a:t>
            </a:r>
            <a:r>
              <a:rPr lang="en-US" sz="1100" kern="1200">
                <a:solidFill>
                  <a:schemeClr val="tx1"/>
                </a:solidFill>
                <a:effectLst/>
                <a:latin typeface="+mn-lt"/>
                <a:ea typeface="+mn-ea"/>
                <a:cs typeface="+mn-cs"/>
              </a:rPr>
              <a:t> </a:t>
            </a:r>
            <a:r>
              <a:rPr lang="en-US" sz="1100" kern="1200" err="1">
                <a:solidFill>
                  <a:schemeClr val="tx1"/>
                </a:solidFill>
                <a:effectLst/>
                <a:latin typeface="+mn-lt"/>
                <a:ea typeface="+mn-ea"/>
                <a:cs typeface="+mn-cs"/>
              </a:rPr>
              <a:t>số</a:t>
            </a:r>
            <a:endParaRPr lang="en-US" sz="1100" kern="1200">
              <a:solidFill>
                <a:schemeClr val="tx1"/>
              </a:solidFill>
              <a:effectLst/>
              <a:latin typeface="+mn-lt"/>
              <a:ea typeface="+mn-ea"/>
              <a:cs typeface="+mn-c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051351B-2C5D-457B-ABE5-B64DBC7BD410}" type="slidenum">
              <a:rPr lang="en-US" smtClean="0"/>
              <a:t>8</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051351B-2C5D-457B-ABE5-B64DBC7BD410}" type="slidenum">
              <a:rPr lang="en-US" smtClean="0"/>
              <a:t>9</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051351B-2C5D-457B-ABE5-B64DBC7BD410}" type="slidenum">
              <a:rPr lang="en-US" smtClean="0"/>
              <a:t>10</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Rectangle 1"/>
          <p:cNvSpPr/>
          <p:nvPr userDrawn="1"/>
        </p:nvSpPr>
        <p:spPr>
          <a:xfrm>
            <a:off x="0" y="0"/>
            <a:ext cx="12192000" cy="6486525"/>
          </a:xfrm>
          <a:prstGeom prst="rect">
            <a:avLst/>
          </a:prstGeom>
          <a:solidFill>
            <a:srgbClr val="22377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7" name="Title 6"/>
          <p:cNvSpPr>
            <a:spLocks noGrp="1"/>
          </p:cNvSpPr>
          <p:nvPr>
            <p:ph type="title"/>
          </p:nvPr>
        </p:nvSpPr>
        <p:spPr>
          <a:xfrm>
            <a:off x="741218" y="3243262"/>
            <a:ext cx="10515600" cy="1325563"/>
          </a:xfrm>
          <a:prstGeom prst="rect">
            <a:avLst/>
          </a:prstGeom>
        </p:spPr>
        <p:txBody>
          <a:bodyPr/>
          <a:lstStyle>
            <a:lvl1pPr>
              <a:defRPr>
                <a:solidFill>
                  <a:schemeClr val="bg1"/>
                </a:solidFill>
              </a:defRPr>
            </a:lvl1pPr>
          </a:lstStyle>
          <a:p>
            <a:r>
              <a:rPr lang="en-US"/>
              <a:t>Click to edit Master title style</a:t>
            </a:r>
          </a:p>
        </p:txBody>
      </p:sp>
      <p:sp>
        <p:nvSpPr>
          <p:cNvPr id="8" name="Date Placeholder 7"/>
          <p:cNvSpPr>
            <a:spLocks noGrp="1"/>
          </p:cNvSpPr>
          <p:nvPr>
            <p:ph type="dt" sz="half" idx="10"/>
          </p:nvPr>
        </p:nvSpPr>
        <p:spPr>
          <a:xfrm>
            <a:off x="0" y="6538912"/>
            <a:ext cx="2743200" cy="365125"/>
          </a:xfrm>
        </p:spPr>
        <p:txBody>
          <a:bodyPr/>
          <a:lstStyle/>
          <a:p>
            <a:fld id="{2ADC29F2-8A35-3B44-9BA0-E01F07FBE6DF}" type="datetime1">
              <a:rPr lang="en-US" smtClean="0"/>
              <a:t>11/13/2023</a:t>
            </a:fld>
            <a:endParaRPr lang="en-US"/>
          </a:p>
        </p:txBody>
      </p:sp>
      <p:sp>
        <p:nvSpPr>
          <p:cNvPr id="11" name="Footer Placeholder 10"/>
          <p:cNvSpPr>
            <a:spLocks noGrp="1"/>
          </p:cNvSpPr>
          <p:nvPr>
            <p:ph type="ftr" sz="quarter" idx="11"/>
          </p:nvPr>
        </p:nvSpPr>
        <p:spPr>
          <a:xfrm>
            <a:off x="4038600" y="6538912"/>
            <a:ext cx="4114800" cy="365125"/>
          </a:xfrm>
        </p:spPr>
        <p:txBody>
          <a:bodyPr/>
          <a:lstStyle>
            <a:lvl1pPr>
              <a:defRPr/>
            </a:lvl1pPr>
          </a:lstStyle>
          <a:p>
            <a:r>
              <a:rPr lang="en-US"/>
              <a:t>Faculty of Computer Science</a:t>
            </a:r>
          </a:p>
        </p:txBody>
      </p:sp>
      <p:sp>
        <p:nvSpPr>
          <p:cNvPr id="12" name="Slide Number Placeholder 11"/>
          <p:cNvSpPr>
            <a:spLocks noGrp="1"/>
          </p:cNvSpPr>
          <p:nvPr>
            <p:ph type="sldNum" sz="quarter" idx="12"/>
          </p:nvPr>
        </p:nvSpPr>
        <p:spPr>
          <a:xfrm>
            <a:off x="9448800" y="6538912"/>
            <a:ext cx="2743200" cy="365125"/>
          </a:xfrm>
        </p:spPr>
        <p:txBody>
          <a:bodyPr/>
          <a:lstStyle>
            <a:lvl1pPr>
              <a:defRPr>
                <a:solidFill>
                  <a:schemeClr val="bg1"/>
                </a:solidFill>
              </a:defRPr>
            </a:lvl1pPr>
          </a:lstStyle>
          <a:p>
            <a:fld id="{086B6608-6F69-448F-99DC-C9E613BFB696}" type="slidenum">
              <a:rPr lang="en-US" smtClean="0"/>
              <a:t>‹#›</a:t>
            </a:fld>
            <a:endParaRPr lang="en-US"/>
          </a:p>
        </p:txBody>
      </p:sp>
      <p:pic>
        <p:nvPicPr>
          <p:cNvPr id="5" name="Picture 4"/>
          <p:cNvPicPr>
            <a:picLocks noChangeAspect="1"/>
          </p:cNvPicPr>
          <p:nvPr userDrawn="1"/>
        </p:nvPicPr>
        <p:blipFill>
          <a:blip r:embed="rId2"/>
          <a:stretch>
            <a:fillRect/>
          </a:stretch>
        </p:blipFill>
        <p:spPr>
          <a:xfrm>
            <a:off x="2760518" y="112742"/>
            <a:ext cx="6688282" cy="2070039"/>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0" y="6580040"/>
            <a:ext cx="2743200" cy="277960"/>
          </a:xfrm>
        </p:spPr>
        <p:txBody>
          <a:bodyPr/>
          <a:lstStyle/>
          <a:p>
            <a:fld id="{6581133F-95C8-9144-9BFA-07C6A00B8411}" type="datetime1">
              <a:rPr lang="en-US" smtClean="0"/>
              <a:t>11/13/2023</a:t>
            </a:fld>
            <a:endParaRPr lang="en-US"/>
          </a:p>
        </p:txBody>
      </p:sp>
      <p:sp>
        <p:nvSpPr>
          <p:cNvPr id="5" name="Footer Placeholder 4"/>
          <p:cNvSpPr>
            <a:spLocks noGrp="1"/>
          </p:cNvSpPr>
          <p:nvPr>
            <p:ph type="ftr" sz="quarter" idx="11"/>
          </p:nvPr>
        </p:nvSpPr>
        <p:spPr>
          <a:xfrm>
            <a:off x="4038600" y="6580041"/>
            <a:ext cx="4114800" cy="277960"/>
          </a:xfrm>
        </p:spPr>
        <p:txBody>
          <a:bodyPr/>
          <a:lstStyle/>
          <a:p>
            <a:r>
              <a:rPr lang="en-US"/>
              <a:t>Faculty of Computer Science</a:t>
            </a:r>
          </a:p>
        </p:txBody>
      </p:sp>
      <p:sp>
        <p:nvSpPr>
          <p:cNvPr id="6" name="Slide Number Placeholder 5"/>
          <p:cNvSpPr>
            <a:spLocks noGrp="1"/>
          </p:cNvSpPr>
          <p:nvPr>
            <p:ph type="sldNum" sz="quarter" idx="12"/>
          </p:nvPr>
        </p:nvSpPr>
        <p:spPr>
          <a:xfrm>
            <a:off x="9411566" y="6622795"/>
            <a:ext cx="2743200" cy="235206"/>
          </a:xfrm>
        </p:spPr>
        <p:txBody>
          <a:bodyPr/>
          <a:lstStyle/>
          <a:p>
            <a:fld id="{086B6608-6F69-448F-99DC-C9E613BFB696}" type="slidenum">
              <a:rPr lang="en-US" smtClean="0"/>
              <a:t>‹#›</a:t>
            </a:fld>
            <a:endParaRPr lang="en-US"/>
          </a:p>
        </p:txBody>
      </p:sp>
      <p:sp>
        <p:nvSpPr>
          <p:cNvPr id="13" name="Title 1"/>
          <p:cNvSpPr>
            <a:spLocks noGrp="1"/>
          </p:cNvSpPr>
          <p:nvPr>
            <p:ph type="title" hasCustomPrompt="1"/>
          </p:nvPr>
        </p:nvSpPr>
        <p:spPr>
          <a:xfrm>
            <a:off x="482252" y="277960"/>
            <a:ext cx="7928429" cy="553289"/>
          </a:xfrm>
          <a:prstGeom prst="rect">
            <a:avLst/>
          </a:prstGeom>
        </p:spPr>
        <p:txBody>
          <a:bodyPr>
            <a:normAutofit/>
          </a:bodyPr>
          <a:lstStyle>
            <a:lvl1pPr>
              <a:defRPr sz="3300" b="1" baseline="0">
                <a:solidFill>
                  <a:srgbClr val="223771"/>
                </a:solidFill>
              </a:defRPr>
            </a:lvl1pPr>
          </a:lstStyle>
          <a:p>
            <a:r>
              <a:rPr lang="en-US"/>
              <a:t>CHỦ ĐỀ</a:t>
            </a:r>
          </a:p>
        </p:txBody>
      </p:sp>
      <p:sp>
        <p:nvSpPr>
          <p:cNvPr id="3" name="Freeform 2"/>
          <p:cNvSpPr/>
          <p:nvPr userDrawn="1"/>
        </p:nvSpPr>
        <p:spPr>
          <a:xfrm>
            <a:off x="392906" y="235206"/>
            <a:ext cx="1750219" cy="596044"/>
          </a:xfrm>
          <a:custGeom>
            <a:avLst/>
            <a:gdLst>
              <a:gd name="connsiteX0" fmla="*/ 471488 w 1750219"/>
              <a:gd name="connsiteY0" fmla="*/ 0 h 721518"/>
              <a:gd name="connsiteX1" fmla="*/ 0 w 1750219"/>
              <a:gd name="connsiteY1" fmla="*/ 0 h 721518"/>
              <a:gd name="connsiteX2" fmla="*/ 0 w 1750219"/>
              <a:gd name="connsiteY2" fmla="*/ 721518 h 721518"/>
              <a:gd name="connsiteX3" fmla="*/ 1750219 w 1750219"/>
              <a:gd name="connsiteY3" fmla="*/ 721518 h 721518"/>
            </a:gdLst>
            <a:ahLst/>
            <a:cxnLst>
              <a:cxn ang="0">
                <a:pos x="connsiteX0" y="connsiteY0"/>
              </a:cxn>
              <a:cxn ang="0">
                <a:pos x="connsiteX1" y="connsiteY1"/>
              </a:cxn>
              <a:cxn ang="0">
                <a:pos x="connsiteX2" y="connsiteY2"/>
              </a:cxn>
              <a:cxn ang="0">
                <a:pos x="connsiteX3" y="connsiteY3"/>
              </a:cxn>
            </a:cxnLst>
            <a:rect l="l" t="t" r="r" b="b"/>
            <a:pathLst>
              <a:path w="1750219" h="721518">
                <a:moveTo>
                  <a:pt x="471488" y="0"/>
                </a:moveTo>
                <a:lnTo>
                  <a:pt x="0" y="0"/>
                </a:lnTo>
                <a:lnTo>
                  <a:pt x="0" y="721518"/>
                </a:lnTo>
                <a:lnTo>
                  <a:pt x="1750219" y="721518"/>
                </a:lnTo>
              </a:path>
            </a:pathLst>
          </a:custGeom>
          <a:noFill/>
          <a:ln w="57150" cmpd="thickThin">
            <a:solidFill>
              <a:srgbClr val="223771"/>
            </a:solidFill>
          </a:ln>
          <a:scene3d>
            <a:camera prst="orthographicFront"/>
            <a:lightRig rig="threePt" dir="t"/>
          </a:scene3d>
          <a:sp3d>
            <a:bevelB/>
            <a:contourClr>
              <a:srgbClr val="0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pic>
        <p:nvPicPr>
          <p:cNvPr id="7" name="Picture 6"/>
          <p:cNvPicPr>
            <a:picLocks noChangeAspect="1"/>
          </p:cNvPicPr>
          <p:nvPr userDrawn="1"/>
        </p:nvPicPr>
        <p:blipFill>
          <a:blip r:embed="rId2"/>
          <a:stretch>
            <a:fillRect/>
          </a:stretch>
        </p:blipFill>
        <p:spPr>
          <a:xfrm>
            <a:off x="9686136" y="27834"/>
            <a:ext cx="2493818" cy="771843"/>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0" y="6593185"/>
            <a:ext cx="2743200" cy="267581"/>
          </a:xfrm>
        </p:spPr>
        <p:txBody>
          <a:bodyPr/>
          <a:lstStyle/>
          <a:p>
            <a:fld id="{7FB16B2F-4ABC-DC47-941D-61DAA8C286C6}" type="datetime1">
              <a:rPr lang="en-US" smtClean="0"/>
              <a:t>11/13/2023</a:t>
            </a:fld>
            <a:endParaRPr lang="en-US"/>
          </a:p>
        </p:txBody>
      </p:sp>
      <p:sp>
        <p:nvSpPr>
          <p:cNvPr id="5" name="Footer Placeholder 4"/>
          <p:cNvSpPr>
            <a:spLocks noGrp="1"/>
          </p:cNvSpPr>
          <p:nvPr>
            <p:ph type="ftr" sz="quarter" idx="11"/>
          </p:nvPr>
        </p:nvSpPr>
        <p:spPr>
          <a:xfrm>
            <a:off x="4038600" y="6590419"/>
            <a:ext cx="4114800" cy="267581"/>
          </a:xfrm>
        </p:spPr>
        <p:txBody>
          <a:bodyPr/>
          <a:lstStyle>
            <a:lvl1pPr>
              <a:defRPr/>
            </a:lvl1pPr>
          </a:lstStyle>
          <a:p>
            <a:r>
              <a:rPr lang="en-US"/>
              <a:t>Faculty of Computer Science</a:t>
            </a:r>
          </a:p>
        </p:txBody>
      </p:sp>
      <p:sp>
        <p:nvSpPr>
          <p:cNvPr id="6" name="Slide Number Placeholder 5"/>
          <p:cNvSpPr>
            <a:spLocks noGrp="1"/>
          </p:cNvSpPr>
          <p:nvPr>
            <p:ph type="sldNum" sz="quarter" idx="12"/>
          </p:nvPr>
        </p:nvSpPr>
        <p:spPr>
          <a:xfrm>
            <a:off x="9366006" y="6590419"/>
            <a:ext cx="2743200" cy="313617"/>
          </a:xfrm>
        </p:spPr>
        <p:txBody>
          <a:bodyPr/>
          <a:lstStyle/>
          <a:p>
            <a:fld id="{086B6608-6F69-448F-99DC-C9E613BFB696}" type="slidenum">
              <a:rPr lang="en-US" smtClean="0"/>
              <a:t>‹#›</a:t>
            </a:fld>
            <a:endParaRPr lang="en-US"/>
          </a:p>
        </p:txBody>
      </p:sp>
      <p:sp>
        <p:nvSpPr>
          <p:cNvPr id="3" name="Freeform 2"/>
          <p:cNvSpPr/>
          <p:nvPr userDrawn="1"/>
        </p:nvSpPr>
        <p:spPr>
          <a:xfrm>
            <a:off x="392906" y="235206"/>
            <a:ext cx="1750219" cy="596044"/>
          </a:xfrm>
          <a:custGeom>
            <a:avLst/>
            <a:gdLst>
              <a:gd name="connsiteX0" fmla="*/ 471488 w 1750219"/>
              <a:gd name="connsiteY0" fmla="*/ 0 h 721518"/>
              <a:gd name="connsiteX1" fmla="*/ 0 w 1750219"/>
              <a:gd name="connsiteY1" fmla="*/ 0 h 721518"/>
              <a:gd name="connsiteX2" fmla="*/ 0 w 1750219"/>
              <a:gd name="connsiteY2" fmla="*/ 721518 h 721518"/>
              <a:gd name="connsiteX3" fmla="*/ 1750219 w 1750219"/>
              <a:gd name="connsiteY3" fmla="*/ 721518 h 721518"/>
            </a:gdLst>
            <a:ahLst/>
            <a:cxnLst>
              <a:cxn ang="0">
                <a:pos x="connsiteX0" y="connsiteY0"/>
              </a:cxn>
              <a:cxn ang="0">
                <a:pos x="connsiteX1" y="connsiteY1"/>
              </a:cxn>
              <a:cxn ang="0">
                <a:pos x="connsiteX2" y="connsiteY2"/>
              </a:cxn>
              <a:cxn ang="0">
                <a:pos x="connsiteX3" y="connsiteY3"/>
              </a:cxn>
            </a:cxnLst>
            <a:rect l="l" t="t" r="r" b="b"/>
            <a:pathLst>
              <a:path w="1750219" h="721518">
                <a:moveTo>
                  <a:pt x="471488" y="0"/>
                </a:moveTo>
                <a:lnTo>
                  <a:pt x="0" y="0"/>
                </a:lnTo>
                <a:lnTo>
                  <a:pt x="0" y="721518"/>
                </a:lnTo>
                <a:lnTo>
                  <a:pt x="1750219" y="721518"/>
                </a:lnTo>
              </a:path>
            </a:pathLst>
          </a:custGeom>
          <a:noFill/>
          <a:ln w="57150" cmpd="thickThin">
            <a:solidFill>
              <a:srgbClr val="223771"/>
            </a:solidFill>
          </a:ln>
          <a:scene3d>
            <a:camera prst="orthographicFront"/>
            <a:lightRig rig="threePt" dir="t"/>
          </a:scene3d>
          <a:sp3d>
            <a:bevelB/>
            <a:contourClr>
              <a:srgbClr val="0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7" name="Title 6"/>
          <p:cNvSpPr>
            <a:spLocks noGrp="1"/>
          </p:cNvSpPr>
          <p:nvPr>
            <p:ph type="title"/>
          </p:nvPr>
        </p:nvSpPr>
        <p:spPr>
          <a:xfrm>
            <a:off x="487476" y="2949384"/>
            <a:ext cx="10515600" cy="1325563"/>
          </a:xfrm>
          <a:prstGeom prst="rect">
            <a:avLst/>
          </a:prstGeom>
        </p:spPr>
        <p:txBody>
          <a:bodyPr/>
          <a:lstStyle>
            <a:lvl1pPr>
              <a:defRPr sz="6000"/>
            </a:lvl1pPr>
          </a:lstStyle>
          <a:p>
            <a:r>
              <a:rPr lang="en-US"/>
              <a:t>Click to edit Master title style</a:t>
            </a:r>
          </a:p>
        </p:txBody>
      </p:sp>
      <p:pic>
        <p:nvPicPr>
          <p:cNvPr id="8" name="Picture 7"/>
          <p:cNvPicPr>
            <a:picLocks noChangeAspect="1"/>
          </p:cNvPicPr>
          <p:nvPr userDrawn="1"/>
        </p:nvPicPr>
        <p:blipFill>
          <a:blip r:embed="rId2"/>
          <a:stretch>
            <a:fillRect/>
          </a:stretch>
        </p:blipFill>
        <p:spPr>
          <a:xfrm>
            <a:off x="9686136" y="27834"/>
            <a:ext cx="2493818" cy="771843"/>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604C81F4-8D9B-F149-A772-453CF73C4882}" type="datetime1">
              <a:rPr lang="en-US" smtClean="0"/>
              <a:t>11/13/2023</a:t>
            </a:fld>
            <a:endParaRPr lang="en-US"/>
          </a:p>
        </p:txBody>
      </p:sp>
      <p:sp>
        <p:nvSpPr>
          <p:cNvPr id="5" name="Footer Placeholder 4"/>
          <p:cNvSpPr>
            <a:spLocks noGrp="1"/>
          </p:cNvSpPr>
          <p:nvPr>
            <p:ph type="ftr" sz="quarter" idx="11"/>
          </p:nvPr>
        </p:nvSpPr>
        <p:spPr>
          <a:xfrm>
            <a:off x="3886200" y="6603821"/>
            <a:ext cx="4114800" cy="254179"/>
          </a:xfrm>
        </p:spPr>
        <p:txBody>
          <a:bodyPr/>
          <a:lstStyle/>
          <a:p>
            <a:r>
              <a:rPr lang="en-US"/>
              <a:t>Faculty of Computer Science</a:t>
            </a:r>
          </a:p>
        </p:txBody>
      </p:sp>
      <p:sp>
        <p:nvSpPr>
          <p:cNvPr id="6" name="Slide Number Placeholder 5"/>
          <p:cNvSpPr>
            <a:spLocks noGrp="1"/>
          </p:cNvSpPr>
          <p:nvPr>
            <p:ph type="sldNum" sz="quarter" idx="12"/>
          </p:nvPr>
        </p:nvSpPr>
        <p:spPr>
          <a:xfrm>
            <a:off x="9421090" y="6600831"/>
            <a:ext cx="2743200" cy="274321"/>
          </a:xfrm>
        </p:spPr>
        <p:txBody>
          <a:bodyPr/>
          <a:lstStyle/>
          <a:p>
            <a:fld id="{086B6608-6F69-448F-99DC-C9E613BFB696}" type="slidenum">
              <a:rPr lang="en-US" smtClean="0"/>
              <a:t>‹#›</a:t>
            </a:fld>
            <a:endParaRPr lang="en-US"/>
          </a:p>
        </p:txBody>
      </p:sp>
      <p:sp>
        <p:nvSpPr>
          <p:cNvPr id="12" name="Title 1"/>
          <p:cNvSpPr>
            <a:spLocks noGrp="1"/>
          </p:cNvSpPr>
          <p:nvPr>
            <p:ph type="title" hasCustomPrompt="1"/>
          </p:nvPr>
        </p:nvSpPr>
        <p:spPr>
          <a:xfrm>
            <a:off x="340857" y="243489"/>
            <a:ext cx="8061101" cy="553289"/>
          </a:xfrm>
          <a:prstGeom prst="rect">
            <a:avLst/>
          </a:prstGeom>
        </p:spPr>
        <p:txBody>
          <a:bodyPr>
            <a:normAutofit/>
          </a:bodyPr>
          <a:lstStyle>
            <a:lvl1pPr>
              <a:defRPr sz="3300" b="1" baseline="0">
                <a:solidFill>
                  <a:srgbClr val="223771"/>
                </a:solidFill>
              </a:defRPr>
            </a:lvl1pPr>
          </a:lstStyle>
          <a:p>
            <a:r>
              <a:rPr lang="en-US"/>
              <a:t>CHỦ ĐỀ</a:t>
            </a:r>
          </a:p>
        </p:txBody>
      </p:sp>
      <p:sp>
        <p:nvSpPr>
          <p:cNvPr id="8" name="Freeform 7"/>
          <p:cNvSpPr/>
          <p:nvPr userDrawn="1"/>
        </p:nvSpPr>
        <p:spPr>
          <a:xfrm>
            <a:off x="311261" y="235206"/>
            <a:ext cx="1750219" cy="596044"/>
          </a:xfrm>
          <a:custGeom>
            <a:avLst/>
            <a:gdLst>
              <a:gd name="connsiteX0" fmla="*/ 471488 w 1750219"/>
              <a:gd name="connsiteY0" fmla="*/ 0 h 721518"/>
              <a:gd name="connsiteX1" fmla="*/ 0 w 1750219"/>
              <a:gd name="connsiteY1" fmla="*/ 0 h 721518"/>
              <a:gd name="connsiteX2" fmla="*/ 0 w 1750219"/>
              <a:gd name="connsiteY2" fmla="*/ 721518 h 721518"/>
              <a:gd name="connsiteX3" fmla="*/ 1750219 w 1750219"/>
              <a:gd name="connsiteY3" fmla="*/ 721518 h 721518"/>
            </a:gdLst>
            <a:ahLst/>
            <a:cxnLst>
              <a:cxn ang="0">
                <a:pos x="connsiteX0" y="connsiteY0"/>
              </a:cxn>
              <a:cxn ang="0">
                <a:pos x="connsiteX1" y="connsiteY1"/>
              </a:cxn>
              <a:cxn ang="0">
                <a:pos x="connsiteX2" y="connsiteY2"/>
              </a:cxn>
              <a:cxn ang="0">
                <a:pos x="connsiteX3" y="connsiteY3"/>
              </a:cxn>
            </a:cxnLst>
            <a:rect l="l" t="t" r="r" b="b"/>
            <a:pathLst>
              <a:path w="1750219" h="721518">
                <a:moveTo>
                  <a:pt x="471488" y="0"/>
                </a:moveTo>
                <a:lnTo>
                  <a:pt x="0" y="0"/>
                </a:lnTo>
                <a:lnTo>
                  <a:pt x="0" y="721518"/>
                </a:lnTo>
                <a:lnTo>
                  <a:pt x="1750219" y="721518"/>
                </a:lnTo>
              </a:path>
            </a:pathLst>
          </a:custGeom>
          <a:noFill/>
          <a:ln w="57150" cmpd="thickThin">
            <a:solidFill>
              <a:srgbClr val="223771"/>
            </a:solidFill>
          </a:ln>
          <a:scene3d>
            <a:camera prst="orthographicFront"/>
            <a:lightRig rig="threePt" dir="t"/>
          </a:scene3d>
          <a:sp3d>
            <a:bevelB/>
            <a:contourClr>
              <a:srgbClr val="0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3" name="Content Placeholder 12"/>
          <p:cNvSpPr>
            <a:spLocks noGrp="1"/>
          </p:cNvSpPr>
          <p:nvPr>
            <p:ph sz="quarter" idx="13"/>
          </p:nvPr>
        </p:nvSpPr>
        <p:spPr>
          <a:xfrm>
            <a:off x="309218" y="1169080"/>
            <a:ext cx="11551617" cy="495413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9" name="Picture 8"/>
          <p:cNvPicPr>
            <a:picLocks noChangeAspect="1"/>
          </p:cNvPicPr>
          <p:nvPr userDrawn="1"/>
        </p:nvPicPr>
        <p:blipFill>
          <a:blip r:embed="rId2"/>
          <a:stretch>
            <a:fillRect/>
          </a:stretch>
        </p:blipFill>
        <p:spPr>
          <a:xfrm>
            <a:off x="9686136" y="27834"/>
            <a:ext cx="2493818" cy="771843"/>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7263685" y="2846231"/>
            <a:ext cx="4417452" cy="1460428"/>
          </a:xfrm>
          <a:prstGeom prst="rect">
            <a:avLst/>
          </a:prstGeom>
        </p:spPr>
        <p:txBody>
          <a:bodyPr anchor="b">
            <a:normAutofit/>
          </a:bodyPr>
          <a:lstStyle>
            <a:lvl1pPr algn="r">
              <a:defRPr sz="5600" b="1" baseline="0">
                <a:solidFill>
                  <a:srgbClr val="223771"/>
                </a:solidFill>
                <a:latin typeface="Arial" panose="020B0604020202020204" pitchFamily="34" charset="0"/>
                <a:cs typeface="Arial" panose="020B0604020202020204" pitchFamily="34" charset="0"/>
              </a:defRPr>
            </a:lvl1pPr>
          </a:lstStyle>
          <a:p>
            <a:r>
              <a:rPr lang="en-US"/>
              <a:t>CHỦ ĐỀ</a:t>
            </a:r>
          </a:p>
        </p:txBody>
      </p:sp>
      <p:sp>
        <p:nvSpPr>
          <p:cNvPr id="3" name="Subtitle 2"/>
          <p:cNvSpPr>
            <a:spLocks noGrp="1"/>
          </p:cNvSpPr>
          <p:nvPr>
            <p:ph type="subTitle" idx="1" hasCustomPrompt="1"/>
          </p:nvPr>
        </p:nvSpPr>
        <p:spPr>
          <a:xfrm>
            <a:off x="7263685" y="4429523"/>
            <a:ext cx="4417452" cy="750072"/>
          </a:xfrm>
          <a:prstGeom prst="rect">
            <a:avLst/>
          </a:prstGeom>
        </p:spPr>
        <p:txBody>
          <a:bodyPr/>
          <a:lstStyle>
            <a:lvl1pPr marL="0" indent="0" algn="r">
              <a:buNone/>
              <a:defRPr sz="24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err="1"/>
              <a:t>Nội</a:t>
            </a:r>
            <a:r>
              <a:rPr lang="en-US"/>
              <a:t> dung</a:t>
            </a:r>
          </a:p>
        </p:txBody>
      </p:sp>
      <p:sp>
        <p:nvSpPr>
          <p:cNvPr id="4" name="Date Placeholder 3"/>
          <p:cNvSpPr>
            <a:spLocks noGrp="1"/>
          </p:cNvSpPr>
          <p:nvPr>
            <p:ph type="dt" sz="half" idx="10"/>
          </p:nvPr>
        </p:nvSpPr>
        <p:spPr/>
        <p:txBody>
          <a:bodyPr/>
          <a:lstStyle/>
          <a:p>
            <a:fld id="{A5848E96-F886-9E45-BAC7-33A661AECD8F}" type="datetime1">
              <a:rPr lang="en-US" smtClean="0"/>
              <a:t>11/13/2023</a:t>
            </a:fld>
            <a:endParaRPr lang="en-US"/>
          </a:p>
        </p:txBody>
      </p:sp>
      <p:sp>
        <p:nvSpPr>
          <p:cNvPr id="5" name="Footer Placeholder 4"/>
          <p:cNvSpPr>
            <a:spLocks noGrp="1"/>
          </p:cNvSpPr>
          <p:nvPr>
            <p:ph type="ftr" sz="quarter" idx="11"/>
          </p:nvPr>
        </p:nvSpPr>
        <p:spPr/>
        <p:txBody>
          <a:bodyPr/>
          <a:lstStyle/>
          <a:p>
            <a:r>
              <a:rPr lang="en-US"/>
              <a:t>Faculty of Computer Science</a:t>
            </a:r>
          </a:p>
        </p:txBody>
      </p:sp>
      <p:sp>
        <p:nvSpPr>
          <p:cNvPr id="6" name="Slide Number Placeholder 5"/>
          <p:cNvSpPr>
            <a:spLocks noGrp="1"/>
          </p:cNvSpPr>
          <p:nvPr>
            <p:ph type="sldNum" sz="quarter" idx="12"/>
          </p:nvPr>
        </p:nvSpPr>
        <p:spPr/>
        <p:txBody>
          <a:bodyPr/>
          <a:lstStyle/>
          <a:p>
            <a:fld id="{086B6608-6F69-448F-99DC-C9E613BFB696}" type="slidenum">
              <a:rPr lang="en-US" smtClean="0"/>
              <a:t>‹#›</a:t>
            </a:fld>
            <a:endParaRPr lang="en-US"/>
          </a:p>
        </p:txBody>
      </p:sp>
      <p:sp>
        <p:nvSpPr>
          <p:cNvPr id="11" name="Content Placeholder 2"/>
          <p:cNvSpPr>
            <a:spLocks noGrp="1"/>
          </p:cNvSpPr>
          <p:nvPr>
            <p:ph idx="13" hasCustomPrompt="1"/>
          </p:nvPr>
        </p:nvSpPr>
        <p:spPr>
          <a:xfrm>
            <a:off x="1" y="862149"/>
            <a:ext cx="7096258" cy="5631943"/>
          </a:xfrm>
          <a:prstGeom prst="rect">
            <a:avLst/>
          </a:prstGeom>
        </p:spPr>
        <p:txBody>
          <a:bodyPr/>
          <a:lstStyle>
            <a:lvl1pPr marL="0" indent="0">
              <a:buNone/>
              <a:defRPr baseline="0"/>
            </a:lvl1pPr>
          </a:lstStyle>
          <a:p>
            <a:pPr lvl="0"/>
            <a:r>
              <a:rPr lang="en-US"/>
              <a:t>Hình ảnh</a:t>
            </a:r>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180418" y="235206"/>
            <a:ext cx="2732129" cy="55022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2367FA5C-BBC5-F34A-8D4B-FB47B828F008}" type="datetime1">
              <a:rPr lang="en-US" smtClean="0"/>
              <a:t>11/13/2023</a:t>
            </a:fld>
            <a:endParaRPr lang="en-US"/>
          </a:p>
        </p:txBody>
      </p:sp>
      <p:sp>
        <p:nvSpPr>
          <p:cNvPr id="5" name="Footer Placeholder 4"/>
          <p:cNvSpPr>
            <a:spLocks noGrp="1"/>
          </p:cNvSpPr>
          <p:nvPr>
            <p:ph type="ftr" sz="quarter" idx="11"/>
          </p:nvPr>
        </p:nvSpPr>
        <p:spPr/>
        <p:txBody>
          <a:bodyPr/>
          <a:lstStyle/>
          <a:p>
            <a:r>
              <a:rPr lang="en-US"/>
              <a:t>Faculty of Computer Science</a:t>
            </a:r>
          </a:p>
        </p:txBody>
      </p:sp>
      <p:sp>
        <p:nvSpPr>
          <p:cNvPr id="6" name="Slide Number Placeholder 5"/>
          <p:cNvSpPr>
            <a:spLocks noGrp="1"/>
          </p:cNvSpPr>
          <p:nvPr>
            <p:ph type="sldNum" sz="quarter" idx="12"/>
          </p:nvPr>
        </p:nvSpPr>
        <p:spPr/>
        <p:txBody>
          <a:bodyPr/>
          <a:lstStyle/>
          <a:p>
            <a:fld id="{086B6608-6F69-448F-99DC-C9E613BFB696}" type="slidenum">
              <a:rPr lang="en-US" smtClean="0"/>
              <a:t>‹#›</a:t>
            </a:fld>
            <a:endParaRPr lang="en-US"/>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180418" y="235206"/>
            <a:ext cx="2732129" cy="550220"/>
          </a:xfrm>
          <a:prstGeom prst="rect">
            <a:avLst/>
          </a:prstGeom>
        </p:spPr>
      </p:pic>
      <p:sp>
        <p:nvSpPr>
          <p:cNvPr id="14" name="Freeform 13"/>
          <p:cNvSpPr/>
          <p:nvPr userDrawn="1"/>
        </p:nvSpPr>
        <p:spPr>
          <a:xfrm>
            <a:off x="392906" y="235206"/>
            <a:ext cx="1750219" cy="596044"/>
          </a:xfrm>
          <a:custGeom>
            <a:avLst/>
            <a:gdLst>
              <a:gd name="connsiteX0" fmla="*/ 471488 w 1750219"/>
              <a:gd name="connsiteY0" fmla="*/ 0 h 721518"/>
              <a:gd name="connsiteX1" fmla="*/ 0 w 1750219"/>
              <a:gd name="connsiteY1" fmla="*/ 0 h 721518"/>
              <a:gd name="connsiteX2" fmla="*/ 0 w 1750219"/>
              <a:gd name="connsiteY2" fmla="*/ 721518 h 721518"/>
              <a:gd name="connsiteX3" fmla="*/ 1750219 w 1750219"/>
              <a:gd name="connsiteY3" fmla="*/ 721518 h 721518"/>
            </a:gdLst>
            <a:ahLst/>
            <a:cxnLst>
              <a:cxn ang="0">
                <a:pos x="connsiteX0" y="connsiteY0"/>
              </a:cxn>
              <a:cxn ang="0">
                <a:pos x="connsiteX1" y="connsiteY1"/>
              </a:cxn>
              <a:cxn ang="0">
                <a:pos x="connsiteX2" y="connsiteY2"/>
              </a:cxn>
              <a:cxn ang="0">
                <a:pos x="connsiteX3" y="connsiteY3"/>
              </a:cxn>
            </a:cxnLst>
            <a:rect l="l" t="t" r="r" b="b"/>
            <a:pathLst>
              <a:path w="1750219" h="721518">
                <a:moveTo>
                  <a:pt x="471488" y="0"/>
                </a:moveTo>
                <a:lnTo>
                  <a:pt x="0" y="0"/>
                </a:lnTo>
                <a:lnTo>
                  <a:pt x="0" y="721518"/>
                </a:lnTo>
                <a:lnTo>
                  <a:pt x="1750219" y="721518"/>
                </a:lnTo>
              </a:path>
            </a:pathLst>
          </a:custGeom>
          <a:noFill/>
          <a:ln w="57150" cmpd="thickThin">
            <a:solidFill>
              <a:srgbClr val="223771"/>
            </a:solidFill>
          </a:ln>
          <a:scene3d>
            <a:camera prst="orthographicFront"/>
            <a:lightRig rig="threePt" dir="t"/>
          </a:scene3d>
          <a:sp3d>
            <a:bevelB/>
            <a:contourClr>
              <a:srgbClr val="0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6" name="Content Placeholder 15"/>
          <p:cNvSpPr>
            <a:spLocks noGrp="1"/>
          </p:cNvSpPr>
          <p:nvPr>
            <p:ph sz="quarter" idx="13" hasCustomPrompt="1"/>
          </p:nvPr>
        </p:nvSpPr>
        <p:spPr>
          <a:xfrm>
            <a:off x="392906" y="278800"/>
            <a:ext cx="5813198" cy="457200"/>
          </a:xfrm>
          <a:prstGeom prst="rect">
            <a:avLst/>
          </a:prstGeom>
        </p:spPr>
        <p:txBody>
          <a:bodyPr>
            <a:normAutofit/>
          </a:bodyPr>
          <a:lstStyle>
            <a:lvl1pPr>
              <a:defRPr lang="en-US" sz="3300" b="1" baseline="0" dirty="0">
                <a:solidFill>
                  <a:srgbClr val="223771"/>
                </a:solidFill>
                <a:ea typeface="+mj-ea"/>
              </a:defRPr>
            </a:lvl1pPr>
          </a:lstStyle>
          <a:p>
            <a:pPr marL="0" lvl="0">
              <a:spcBef>
                <a:spcPct val="0"/>
              </a:spcBef>
              <a:buNone/>
            </a:pPr>
            <a:r>
              <a:rPr lang="en-US"/>
              <a:t>CHỦ ĐỀ</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01899" y="351789"/>
            <a:ext cx="8061101" cy="922762"/>
          </a:xfrm>
          <a:prstGeom prst="rect">
            <a:avLst/>
          </a:prstGeom>
        </p:spPr>
        <p:txBody>
          <a:bodyPr>
            <a:normAutofit/>
          </a:bodyPr>
          <a:lstStyle>
            <a:lvl1pPr>
              <a:defRPr sz="3000" b="1">
                <a:solidFill>
                  <a:srgbClr val="223771"/>
                </a:solidFill>
              </a:defRPr>
            </a:lvl1pPr>
          </a:lstStyle>
          <a:p>
            <a:r>
              <a:rPr lang="en-US" err="1"/>
              <a:t>Chủ</a:t>
            </a:r>
            <a:r>
              <a:rPr lang="en-US"/>
              <a:t> </a:t>
            </a:r>
            <a:r>
              <a:rPr lang="en-US" err="1"/>
              <a:t>đề</a:t>
            </a:r>
            <a:endParaRPr lang="en-US"/>
          </a:p>
        </p:txBody>
      </p:sp>
      <p:sp>
        <p:nvSpPr>
          <p:cNvPr id="3" name="Content Placeholder 2"/>
          <p:cNvSpPr>
            <a:spLocks noGrp="1"/>
          </p:cNvSpPr>
          <p:nvPr>
            <p:ph sz="half" idx="1"/>
          </p:nvPr>
        </p:nvSpPr>
        <p:spPr>
          <a:xfrm>
            <a:off x="701899" y="1639781"/>
            <a:ext cx="3336702" cy="4351338"/>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1710" y="1639781"/>
            <a:ext cx="3331872" cy="4351338"/>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9EA9993-3931-734A-999C-643CB5C129B2}" type="datetime1">
              <a:rPr lang="en-US" smtClean="0"/>
              <a:t>11/13/2023</a:t>
            </a:fld>
            <a:endParaRPr lang="en-US"/>
          </a:p>
        </p:txBody>
      </p:sp>
      <p:sp>
        <p:nvSpPr>
          <p:cNvPr id="6" name="Footer Placeholder 5"/>
          <p:cNvSpPr>
            <a:spLocks noGrp="1"/>
          </p:cNvSpPr>
          <p:nvPr>
            <p:ph type="ftr" sz="quarter" idx="11"/>
          </p:nvPr>
        </p:nvSpPr>
        <p:spPr/>
        <p:txBody>
          <a:bodyPr/>
          <a:lstStyle/>
          <a:p>
            <a:r>
              <a:rPr lang="en-US"/>
              <a:t>Faculty of Computer Science</a:t>
            </a:r>
          </a:p>
        </p:txBody>
      </p:sp>
      <p:sp>
        <p:nvSpPr>
          <p:cNvPr id="7" name="Slide Number Placeholder 6"/>
          <p:cNvSpPr>
            <a:spLocks noGrp="1"/>
          </p:cNvSpPr>
          <p:nvPr>
            <p:ph type="sldNum" sz="quarter" idx="12"/>
          </p:nvPr>
        </p:nvSpPr>
        <p:spPr/>
        <p:txBody>
          <a:bodyPr/>
          <a:lstStyle/>
          <a:p>
            <a:fld id="{086B6608-6F69-448F-99DC-C9E613BFB696}" type="slidenum">
              <a:rPr lang="en-US" smtClean="0"/>
              <a:t>‹#›</a:t>
            </a:fld>
            <a:endParaRPr lang="en-US"/>
          </a:p>
        </p:txBody>
      </p:sp>
      <p:sp>
        <p:nvSpPr>
          <p:cNvPr id="9" name="Content Placeholder 3"/>
          <p:cNvSpPr>
            <a:spLocks noGrp="1"/>
          </p:cNvSpPr>
          <p:nvPr>
            <p:ph sz="half" idx="13"/>
          </p:nvPr>
        </p:nvSpPr>
        <p:spPr>
          <a:xfrm>
            <a:off x="8426539" y="1639781"/>
            <a:ext cx="3331872" cy="4351338"/>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180418" y="235206"/>
            <a:ext cx="2732129" cy="55022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4208BB2-8EF9-0A4A-94B9-C7C5C4A1EC1A}" type="datetime1">
              <a:rPr lang="en-US" smtClean="0"/>
              <a:t>11/13/2023</a:t>
            </a:fld>
            <a:endParaRPr lang="en-US"/>
          </a:p>
        </p:txBody>
      </p:sp>
      <p:sp>
        <p:nvSpPr>
          <p:cNvPr id="3" name="Footer Placeholder 2"/>
          <p:cNvSpPr>
            <a:spLocks noGrp="1"/>
          </p:cNvSpPr>
          <p:nvPr>
            <p:ph type="ftr" sz="quarter" idx="11"/>
          </p:nvPr>
        </p:nvSpPr>
        <p:spPr/>
        <p:txBody>
          <a:bodyPr/>
          <a:lstStyle/>
          <a:p>
            <a:r>
              <a:rPr lang="en-US"/>
              <a:t>Faculty of Computer Science</a:t>
            </a:r>
          </a:p>
        </p:txBody>
      </p:sp>
      <p:sp>
        <p:nvSpPr>
          <p:cNvPr id="4" name="Slide Number Placeholder 3"/>
          <p:cNvSpPr>
            <a:spLocks noGrp="1"/>
          </p:cNvSpPr>
          <p:nvPr>
            <p:ph type="sldNum" sz="quarter" idx="12"/>
          </p:nvPr>
        </p:nvSpPr>
        <p:spPr/>
        <p:txBody>
          <a:bodyPr/>
          <a:lstStyle/>
          <a:p>
            <a:fld id="{086B6608-6F69-448F-99DC-C9E613BFB696}" type="slidenum">
              <a:rPr lang="en-US" smtClean="0"/>
              <a:t>‹#›</a:t>
            </a:fld>
            <a:endParaRPr lang="en-US"/>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180418" y="235206"/>
            <a:ext cx="2732129" cy="55022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
        <p:nvSpPr>
          <p:cNvPr id="11" name="Rectangle 10"/>
          <p:cNvSpPr/>
          <p:nvPr userDrawn="1"/>
        </p:nvSpPr>
        <p:spPr>
          <a:xfrm>
            <a:off x="-8467" y="0"/>
            <a:ext cx="12192000" cy="6858000"/>
          </a:xfrm>
          <a:prstGeom prst="rect">
            <a:avLst/>
          </a:prstGeom>
          <a:solidFill>
            <a:srgbClr val="2237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14" name="Title 1"/>
          <p:cNvSpPr>
            <a:spLocks noGrp="1"/>
          </p:cNvSpPr>
          <p:nvPr>
            <p:ph type="title"/>
          </p:nvPr>
        </p:nvSpPr>
        <p:spPr>
          <a:xfrm>
            <a:off x="419100" y="3191940"/>
            <a:ext cx="11353800" cy="474119"/>
          </a:xfrm>
        </p:spPr>
        <p:txBody>
          <a:bodyPr>
            <a:noAutofit/>
          </a:bodyPr>
          <a:lstStyle>
            <a:lvl1pPr>
              <a:defRPr sz="6000">
                <a:solidFill>
                  <a:schemeClr val="bg1"/>
                </a:solidFill>
                <a:latin typeface="Times New Roman" panose="02020603050405020304" pitchFamily="18" charset="0"/>
                <a:cs typeface="Times New Roman" panose="02020603050405020304" pitchFamily="18" charset="0"/>
              </a:defRPr>
            </a:lvl1pPr>
          </a:lstStyle>
          <a:p>
            <a:r>
              <a:rPr lang="en-US"/>
              <a:t>Click to edit Master title style</a:t>
            </a:r>
          </a:p>
        </p:txBody>
      </p:sp>
      <p:sp>
        <p:nvSpPr>
          <p:cNvPr id="15" name="Text Placeholder 3"/>
          <p:cNvSpPr>
            <a:spLocks noGrp="1"/>
          </p:cNvSpPr>
          <p:nvPr>
            <p:ph type="body" sz="quarter" idx="10" hasCustomPrompt="1"/>
          </p:nvPr>
        </p:nvSpPr>
        <p:spPr>
          <a:xfrm>
            <a:off x="419100" y="2393483"/>
            <a:ext cx="8059738" cy="488498"/>
          </a:xfrm>
        </p:spPr>
        <p:txBody>
          <a:bodyPr>
            <a:normAutofit/>
          </a:bodyPr>
          <a:lstStyle>
            <a:lvl1pPr marL="0" indent="0">
              <a:buNone/>
              <a:defRPr sz="2000" b="0" spc="300">
                <a:solidFill>
                  <a:srgbClr val="36C2B4"/>
                </a:solidFill>
                <a:latin typeface="Times New Roman" panose="02020603050405020304" pitchFamily="18" charset="0"/>
                <a:ea typeface="Times New Roman" panose="02020603050405020304" pitchFamily="18" charset="0"/>
                <a:cs typeface="Times New Roman" panose="02020603050405020304" pitchFamily="18"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TITLE STYLE</a:t>
            </a:r>
          </a:p>
        </p:txBody>
      </p:sp>
      <p:pic>
        <p:nvPicPr>
          <p:cNvPr id="8" name="Picture 7"/>
          <p:cNvPicPr>
            <a:picLocks noChangeAspect="1"/>
          </p:cNvPicPr>
          <p:nvPr userDrawn="1"/>
        </p:nvPicPr>
        <p:blipFill>
          <a:blip r:embed="rId2"/>
          <a:stretch>
            <a:fillRect/>
          </a:stretch>
        </p:blipFill>
        <p:spPr>
          <a:xfrm>
            <a:off x="9121249" y="62654"/>
            <a:ext cx="2982808" cy="923186"/>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7" name="Group 6"/>
          <p:cNvGrpSpPr/>
          <p:nvPr/>
        </p:nvGrpSpPr>
        <p:grpSpPr>
          <a:xfrm>
            <a:off x="0" y="6494093"/>
            <a:ext cx="12192000" cy="373091"/>
            <a:chOff x="0" y="1661375"/>
            <a:chExt cx="12192000" cy="373091"/>
          </a:xfrm>
        </p:grpSpPr>
        <p:sp>
          <p:nvSpPr>
            <p:cNvPr id="8" name="Rectangle 7"/>
            <p:cNvSpPr/>
            <p:nvPr/>
          </p:nvSpPr>
          <p:spPr>
            <a:xfrm>
              <a:off x="0" y="1661375"/>
              <a:ext cx="12192000" cy="109728"/>
            </a:xfrm>
            <a:prstGeom prst="rect">
              <a:avLst/>
            </a:prstGeom>
            <a:solidFill>
              <a:srgbClr val="F265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0" y="1760146"/>
              <a:ext cx="12192000" cy="274320"/>
            </a:xfrm>
            <a:prstGeom prst="rect">
              <a:avLst/>
            </a:prstGeom>
            <a:solidFill>
              <a:srgbClr val="2237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 name="Footer Placeholder 4"/>
          <p:cNvSpPr>
            <a:spLocks noGrp="1"/>
          </p:cNvSpPr>
          <p:nvPr>
            <p:ph type="ftr" sz="quarter" idx="3"/>
          </p:nvPr>
        </p:nvSpPr>
        <p:spPr>
          <a:xfrm>
            <a:off x="3872345" y="6603821"/>
            <a:ext cx="4114800" cy="254179"/>
          </a:xfrm>
          <a:prstGeom prst="rect">
            <a:avLst/>
          </a:prstGeom>
        </p:spPr>
        <p:txBody>
          <a:bodyPr vert="horz" lIns="91440" tIns="45720" rIns="91440" bIns="45720" rtlCol="0" anchor="ctr"/>
          <a:lstStyle>
            <a:lvl1pPr algn="ctr">
              <a:defRPr sz="1200">
                <a:solidFill>
                  <a:schemeClr val="bg1"/>
                </a:solidFill>
              </a:defRPr>
            </a:lvl1pPr>
          </a:lstStyle>
          <a:p>
            <a:r>
              <a:rPr lang="en-US"/>
              <a:t>Faculty of Computer Science</a:t>
            </a:r>
          </a:p>
        </p:txBody>
      </p:sp>
      <p:sp>
        <p:nvSpPr>
          <p:cNvPr id="6" name="Slide Number Placeholder 5"/>
          <p:cNvSpPr>
            <a:spLocks noGrp="1"/>
          </p:cNvSpPr>
          <p:nvPr>
            <p:ph type="sldNum" sz="quarter" idx="4"/>
          </p:nvPr>
        </p:nvSpPr>
        <p:spPr>
          <a:xfrm>
            <a:off x="9448800" y="6600831"/>
            <a:ext cx="2743200" cy="274321"/>
          </a:xfrm>
          <a:prstGeom prst="rect">
            <a:avLst/>
          </a:prstGeom>
        </p:spPr>
        <p:txBody>
          <a:bodyPr vert="horz" lIns="91440" tIns="45720" rIns="91440" bIns="45720" rtlCol="0" anchor="ctr"/>
          <a:lstStyle>
            <a:lvl1pPr algn="r">
              <a:defRPr sz="1200">
                <a:solidFill>
                  <a:schemeClr val="bg1"/>
                </a:solidFill>
              </a:defRPr>
            </a:lvl1pPr>
          </a:lstStyle>
          <a:p>
            <a:fld id="{086B6608-6F69-448F-99DC-C9E613BFB696}" type="slidenum">
              <a:rPr lang="en-US" smtClean="0"/>
              <a:t>‹#›</a:t>
            </a:fld>
            <a:endParaRPr lang="en-US"/>
          </a:p>
        </p:txBody>
      </p:sp>
      <p:sp>
        <p:nvSpPr>
          <p:cNvPr id="4" name="Date Placeholder 3"/>
          <p:cNvSpPr>
            <a:spLocks noGrp="1"/>
          </p:cNvSpPr>
          <p:nvPr>
            <p:ph type="dt" sz="half" idx="2"/>
          </p:nvPr>
        </p:nvSpPr>
        <p:spPr>
          <a:xfrm>
            <a:off x="0" y="6600831"/>
            <a:ext cx="2743200" cy="257170"/>
          </a:xfrm>
          <a:prstGeom prst="rect">
            <a:avLst/>
          </a:prstGeom>
        </p:spPr>
        <p:txBody>
          <a:bodyPr vert="horz" lIns="91440" tIns="45720" rIns="91440" bIns="45720" rtlCol="0" anchor="ctr"/>
          <a:lstStyle>
            <a:lvl1pPr algn="l">
              <a:defRPr sz="1200">
                <a:solidFill>
                  <a:schemeClr val="bg1"/>
                </a:solidFill>
              </a:defRPr>
            </a:lvl1pPr>
          </a:lstStyle>
          <a:p>
            <a:fld id="{CBCC389D-A578-F146-9A31-D111C4D9A08F}" type="datetime1">
              <a:rPr lang="en-US" smtClean="0"/>
              <a:t>11/13/2023</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hdr="0"/>
  <p:txStyles>
    <p:titleStyle>
      <a:lvl1pPr algn="l" defTabSz="914400" rtl="0" eaLnBrk="1" latinLnBrk="0" hangingPunct="1">
        <a:lnSpc>
          <a:spcPct val="90000"/>
        </a:lnSpc>
        <a:spcBef>
          <a:spcPct val="0"/>
        </a:spcBef>
        <a:buNone/>
        <a:defRPr sz="4400"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4.xml"/><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9.xml"/><Relationship Id="rId1" Type="http://schemas.openxmlformats.org/officeDocument/2006/relationships/tags" Target="../tags/tag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9.xml"/><Relationship Id="rId1" Type="http://schemas.openxmlformats.org/officeDocument/2006/relationships/tags" Target="../tags/tag1.xml"/></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9.xml"/><Relationship Id="rId1" Type="http://schemas.openxmlformats.org/officeDocument/2006/relationships/tags" Target="../tags/tag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9.xml"/><Relationship Id="rId1" Type="http://schemas.openxmlformats.org/officeDocument/2006/relationships/tags" Target="../tags/tag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09972" y="2733722"/>
            <a:ext cx="8256073" cy="823070"/>
          </a:xfrm>
        </p:spPr>
        <p:txBody>
          <a:bodyPr/>
          <a:lstStyle/>
          <a:p>
            <a:pPr algn="ctr"/>
            <a:r>
              <a:rPr lang="en-US"/>
              <a:t>Introduction to Computing</a:t>
            </a:r>
          </a:p>
        </p:txBody>
      </p:sp>
      <p:sp>
        <p:nvSpPr>
          <p:cNvPr id="3" name="Date Placeholder 2"/>
          <p:cNvSpPr>
            <a:spLocks noGrp="1"/>
          </p:cNvSpPr>
          <p:nvPr>
            <p:ph type="dt" sz="half" idx="10"/>
          </p:nvPr>
        </p:nvSpPr>
        <p:spPr/>
        <p:txBody>
          <a:bodyPr/>
          <a:lstStyle/>
          <a:p>
            <a:fld id="{2ADC29F2-8A35-3B44-9BA0-E01F07FBE6DF}" type="datetime1">
              <a:rPr lang="en-US" smtClean="0"/>
              <a:t>11/13/2023</a:t>
            </a:fld>
            <a:endParaRPr lang="en-US"/>
          </a:p>
        </p:txBody>
      </p:sp>
      <p:sp>
        <p:nvSpPr>
          <p:cNvPr id="4" name="Footer Placeholder 3"/>
          <p:cNvSpPr>
            <a:spLocks noGrp="1"/>
          </p:cNvSpPr>
          <p:nvPr>
            <p:ph type="ftr" sz="quarter" idx="11"/>
          </p:nvPr>
        </p:nvSpPr>
        <p:spPr/>
        <p:txBody>
          <a:bodyPr/>
          <a:lstStyle/>
          <a:p>
            <a:r>
              <a:rPr lang="en-US"/>
              <a:t>Faculty of Computer Science</a:t>
            </a:r>
          </a:p>
        </p:txBody>
      </p:sp>
      <p:sp>
        <p:nvSpPr>
          <p:cNvPr id="5" name="Slide Number Placeholder 4"/>
          <p:cNvSpPr>
            <a:spLocks noGrp="1"/>
          </p:cNvSpPr>
          <p:nvPr>
            <p:ph type="sldNum" sz="quarter" idx="12"/>
          </p:nvPr>
        </p:nvSpPr>
        <p:spPr/>
        <p:txBody>
          <a:bodyPr/>
          <a:lstStyle/>
          <a:p>
            <a:fld id="{086B6608-6F69-448F-99DC-C9E613BFB696}" type="slidenum">
              <a:rPr lang="en-US" smtClean="0"/>
              <a:t>1</a:t>
            </a:fld>
            <a:endParaRPr lang="en-US"/>
          </a:p>
        </p:txBody>
      </p:sp>
      <p:sp>
        <p:nvSpPr>
          <p:cNvPr id="7" name="Title 1"/>
          <p:cNvSpPr txBox="1"/>
          <p:nvPr/>
        </p:nvSpPr>
        <p:spPr>
          <a:xfrm>
            <a:off x="1944336" y="3892995"/>
            <a:ext cx="8813305" cy="823070"/>
          </a:xfrm>
          <a:prstGeom prst="rect">
            <a:avLst/>
          </a:prstGeom>
        </p:spPr>
        <p:txBody>
          <a:bodyPr lIns="91440" tIns="45720" rIns="91440" bIns="45720" anchor="t"/>
          <a:lstStyle>
            <a:lvl1pPr algn="l" defTabSz="914400" rtl="0" eaLnBrk="1" latinLnBrk="0" hangingPunct="1">
              <a:lnSpc>
                <a:spcPct val="90000"/>
              </a:lnSpc>
              <a:spcBef>
                <a:spcPct val="0"/>
              </a:spcBef>
              <a:buNone/>
              <a:defRPr sz="4400" kern="1200">
                <a:solidFill>
                  <a:schemeClr val="bg1"/>
                </a:solidFill>
                <a:latin typeface="Arial" panose="020B0604020202020204" pitchFamily="34" charset="0"/>
                <a:ea typeface="+mj-ea"/>
                <a:cs typeface="Arial" panose="020B0604020202020204" pitchFamily="34" charset="0"/>
              </a:defRPr>
            </a:lvl1pPr>
          </a:lstStyle>
          <a:p>
            <a:pPr algn="ctr"/>
            <a:r>
              <a:rPr lang="en-US" sz="4000">
                <a:solidFill>
                  <a:srgbClr val="FFC000"/>
                </a:solidFill>
                <a:latin typeface="Arial" panose="020B0604020202020204"/>
                <a:cs typeface="Arial" panose="020B0604020202020204"/>
              </a:rPr>
              <a:t>Lecture 3: Data Storage</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04C81F4-8D9B-F149-A772-453CF73C4882}" type="datetime1">
              <a:rPr lang="en-US" smtClean="0"/>
              <a:t>11/13/2023</a:t>
            </a:fld>
            <a:endParaRPr lang="en-US"/>
          </a:p>
        </p:txBody>
      </p:sp>
      <p:sp>
        <p:nvSpPr>
          <p:cNvPr id="3" name="Footer Placeholder 2"/>
          <p:cNvSpPr>
            <a:spLocks noGrp="1"/>
          </p:cNvSpPr>
          <p:nvPr>
            <p:ph type="ftr" sz="quarter" idx="11"/>
          </p:nvPr>
        </p:nvSpPr>
        <p:spPr/>
        <p:txBody>
          <a:bodyPr/>
          <a:lstStyle/>
          <a:p>
            <a:r>
              <a:rPr lang="en-US"/>
              <a:t>Faculty of Computer Science</a:t>
            </a:r>
          </a:p>
        </p:txBody>
      </p:sp>
      <p:sp>
        <p:nvSpPr>
          <p:cNvPr id="4" name="Slide Number Placeholder 3"/>
          <p:cNvSpPr>
            <a:spLocks noGrp="1"/>
          </p:cNvSpPr>
          <p:nvPr>
            <p:ph type="sldNum" sz="quarter" idx="12"/>
          </p:nvPr>
        </p:nvSpPr>
        <p:spPr/>
        <p:txBody>
          <a:bodyPr/>
          <a:lstStyle/>
          <a:p>
            <a:fld id="{086B6608-6F69-448F-99DC-C9E613BFB696}" type="slidenum">
              <a:rPr lang="en-US" smtClean="0"/>
              <a:t>10</a:t>
            </a:fld>
            <a:endParaRPr lang="en-US"/>
          </a:p>
        </p:txBody>
      </p:sp>
      <p:sp>
        <p:nvSpPr>
          <p:cNvPr id="5" name="Title 4"/>
          <p:cNvSpPr>
            <a:spLocks noGrp="1"/>
          </p:cNvSpPr>
          <p:nvPr>
            <p:ph type="title"/>
          </p:nvPr>
        </p:nvSpPr>
        <p:spPr/>
        <p:txBody>
          <a:bodyPr lIns="91440" tIns="45720" rIns="91440" bIns="45720" anchor="t">
            <a:noAutofit/>
          </a:bodyPr>
          <a:lstStyle/>
          <a:p>
            <a:r>
              <a:rPr lang="en-US" sz="3600">
                <a:latin typeface="Arial" panose="020B0604020202020204"/>
                <a:cs typeface="Arial" panose="020B0604020202020204"/>
              </a:rPr>
              <a:t>Unsigned representation </a:t>
            </a:r>
            <a:br>
              <a:rPr lang="en-US" sz="3600">
                <a:latin typeface="Arial" panose="020B0604020202020204"/>
                <a:cs typeface="Arial" panose="020B0604020202020204"/>
              </a:rPr>
            </a:br>
            <a:endParaRPr lang="en-US" sz="3600">
              <a:latin typeface="Arial" panose="020B0604020202020204"/>
              <a:cs typeface="Arial" panose="020B0604020202020204"/>
            </a:endParaRPr>
          </a:p>
          <a:p>
            <a:endParaRPr lang="en-US" sz="3600"/>
          </a:p>
        </p:txBody>
      </p:sp>
      <p:sp>
        <p:nvSpPr>
          <p:cNvPr id="6" name="Content Placeholder 5"/>
          <p:cNvSpPr>
            <a:spLocks noGrp="1"/>
          </p:cNvSpPr>
          <p:nvPr>
            <p:ph sz="quarter" idx="13"/>
          </p:nvPr>
        </p:nvSpPr>
        <p:spPr>
          <a:xfrm>
            <a:off x="309218" y="1169080"/>
            <a:ext cx="11855072" cy="4954133"/>
          </a:xfrm>
        </p:spPr>
        <p:txBody>
          <a:bodyPr lIns="91440" tIns="45720" rIns="91440" bIns="45720" anchor="t"/>
          <a:lstStyle/>
          <a:p>
            <a:pPr marL="400050" indent="-400050">
              <a:lnSpc>
                <a:spcPct val="100000"/>
              </a:lnSpc>
              <a:spcAft>
                <a:spcPts val="1200"/>
              </a:spcAft>
              <a:buFont typeface="Wingdings" panose="05000000000000000000" pitchFamily="2" charset="2"/>
              <a:buChar char="v"/>
            </a:pPr>
            <a:r>
              <a:rPr lang="en-US" sz="3200">
                <a:latin typeface="Arial" panose="020B0604020202020204"/>
                <a:cs typeface="Arial" panose="020B0604020202020204"/>
              </a:rPr>
              <a:t>An unsigned </a:t>
            </a:r>
            <a:r>
              <a:rPr lang="en-US" sz="3200">
                <a:solidFill>
                  <a:srgbClr val="FF0000"/>
                </a:solidFill>
                <a:latin typeface="Arial" panose="020B0604020202020204"/>
                <a:cs typeface="Arial" panose="020B0604020202020204"/>
              </a:rPr>
              <a:t>(không dấu)</a:t>
            </a:r>
            <a:r>
              <a:rPr lang="en-US" sz="3200">
                <a:latin typeface="Arial" panose="020B0604020202020204"/>
                <a:cs typeface="Arial" panose="020B0604020202020204"/>
              </a:rPr>
              <a:t> integer is an integer that can never be negative </a:t>
            </a:r>
            <a:r>
              <a:rPr lang="en-US" sz="3200">
                <a:solidFill>
                  <a:srgbClr val="FF0000"/>
                </a:solidFill>
                <a:latin typeface="Arial" panose="020B0604020202020204"/>
                <a:cs typeface="Arial" panose="020B0604020202020204"/>
              </a:rPr>
              <a:t>(âm)</a:t>
            </a:r>
            <a:r>
              <a:rPr lang="en-US" sz="3200">
                <a:latin typeface="Arial" panose="020B0604020202020204"/>
                <a:cs typeface="Arial" panose="020B0604020202020204"/>
              </a:rPr>
              <a:t> and can take only 0 or positive </a:t>
            </a:r>
            <a:r>
              <a:rPr lang="en-US" sz="3200">
                <a:solidFill>
                  <a:srgbClr val="FF0000"/>
                </a:solidFill>
                <a:latin typeface="Arial" panose="020B0604020202020204"/>
                <a:cs typeface="Arial" panose="020B0604020202020204"/>
              </a:rPr>
              <a:t>(dương) </a:t>
            </a:r>
            <a:r>
              <a:rPr lang="en-US" sz="3200">
                <a:latin typeface="Arial" panose="020B0604020202020204"/>
                <a:cs typeface="Arial" panose="020B0604020202020204"/>
              </a:rPr>
              <a:t>values.</a:t>
            </a:r>
            <a:endParaRPr lang="en-US" sz="3200"/>
          </a:p>
          <a:p>
            <a:pPr marL="400050" indent="-400050">
              <a:lnSpc>
                <a:spcPct val="100000"/>
              </a:lnSpc>
              <a:spcAft>
                <a:spcPts val="1200"/>
              </a:spcAft>
              <a:buFont typeface="Wingdings" panose="05000000000000000000" pitchFamily="2" charset="2"/>
              <a:buChar char="v"/>
            </a:pPr>
            <a:r>
              <a:rPr lang="en-US" sz="3200" i="1">
                <a:latin typeface="Arial" panose="020B0604020202020204"/>
                <a:cs typeface="Arial" panose="020B0604020202020204"/>
              </a:rPr>
              <a:t>Maximum unsigned integer</a:t>
            </a:r>
            <a:r>
              <a:rPr lang="en-US" sz="3200">
                <a:latin typeface="Arial" panose="020B0604020202020204"/>
                <a:cs typeface="Arial" panose="020B0604020202020204"/>
              </a:rPr>
              <a:t>, which has the value of </a:t>
            </a:r>
            <a:r>
              <a:rPr lang="en-US">
                <a:latin typeface="Arial" panose="020B0604020202020204"/>
                <a:cs typeface="Arial" panose="020B0604020202020204"/>
              </a:rPr>
              <a:t>(2^</a:t>
            </a:r>
            <a:r>
              <a:rPr lang="en-US" i="1">
                <a:latin typeface="Arial" panose="020B0604020202020204"/>
                <a:cs typeface="Arial" panose="020B0604020202020204"/>
              </a:rPr>
              <a:t>n</a:t>
            </a:r>
            <a:r>
              <a:rPr lang="en-US">
                <a:latin typeface="Arial" panose="020B0604020202020204"/>
                <a:cs typeface="Arial" panose="020B0604020202020204"/>
              </a:rPr>
              <a:t> - 1)</a:t>
            </a:r>
            <a:r>
              <a:rPr lang="en-US" sz="900">
                <a:latin typeface="Arial" panose="020B0604020202020204"/>
                <a:cs typeface="Arial" panose="020B0604020202020204"/>
              </a:rPr>
              <a:t> </a:t>
            </a:r>
            <a:r>
              <a:rPr lang="en-US" sz="3200">
                <a:latin typeface="Arial" panose="020B0604020202020204"/>
                <a:cs typeface="Arial" panose="020B0604020202020204"/>
              </a:rPr>
              <a:t>where </a:t>
            </a:r>
            <a:r>
              <a:rPr lang="en-US" sz="3200" i="1">
                <a:latin typeface="Arial" panose="020B0604020202020204"/>
                <a:cs typeface="Arial" panose="020B0604020202020204"/>
              </a:rPr>
              <a:t>n</a:t>
            </a:r>
            <a:r>
              <a:rPr lang="en-US" sz="3200">
                <a:latin typeface="Arial" panose="020B0604020202020204"/>
                <a:cs typeface="Arial" panose="020B0604020202020204"/>
              </a:rPr>
              <a:t> is the number of bits allocated to represent an unsigned integer. </a:t>
            </a:r>
            <a:br>
              <a:rPr lang="en-US" sz="3200">
                <a:latin typeface="Arial" panose="020B0604020202020204"/>
                <a:cs typeface="Arial" panose="020B0604020202020204"/>
              </a:rPr>
            </a:br>
            <a:br>
              <a:rPr lang="en-US" sz="3200">
                <a:latin typeface="Arial" panose="020B0604020202020204"/>
                <a:cs typeface="Arial" panose="020B0604020202020204"/>
              </a:rPr>
            </a:br>
            <a:endParaRPr lang="en-US" sz="3200"/>
          </a:p>
          <a:p>
            <a:pPr marL="457200" lvl="1" indent="0">
              <a:lnSpc>
                <a:spcPct val="100000"/>
              </a:lnSpc>
              <a:spcAft>
                <a:spcPts val="1200"/>
              </a:spcAft>
              <a:buNone/>
            </a:pPr>
            <a:endParaRPr lang="en-US"/>
          </a:p>
          <a:p>
            <a:pPr marL="850900" lvl="1" indent="-393700">
              <a:lnSpc>
                <a:spcPct val="100000"/>
              </a:lnSpc>
              <a:spcAft>
                <a:spcPts val="1200"/>
              </a:spcAft>
              <a:buFont typeface="Courier New" panose="02070309020205020404" pitchFamily="49" charset="0"/>
              <a:buChar char="o"/>
            </a:pPr>
            <a:endParaRPr lang="en-US"/>
          </a:p>
          <a:p>
            <a:pPr marL="0" indent="0">
              <a:buNone/>
            </a:pPr>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04C81F4-8D9B-F149-A772-453CF73C4882}" type="datetime1">
              <a:rPr lang="en-US" smtClean="0"/>
              <a:t>11/13/2023</a:t>
            </a:fld>
            <a:endParaRPr lang="en-US"/>
          </a:p>
        </p:txBody>
      </p:sp>
      <p:sp>
        <p:nvSpPr>
          <p:cNvPr id="3" name="Footer Placeholder 2"/>
          <p:cNvSpPr>
            <a:spLocks noGrp="1"/>
          </p:cNvSpPr>
          <p:nvPr>
            <p:ph type="ftr" sz="quarter" idx="11"/>
          </p:nvPr>
        </p:nvSpPr>
        <p:spPr/>
        <p:txBody>
          <a:bodyPr/>
          <a:lstStyle/>
          <a:p>
            <a:r>
              <a:rPr lang="en-US"/>
              <a:t>Faculty of Computer Science</a:t>
            </a:r>
          </a:p>
        </p:txBody>
      </p:sp>
      <p:sp>
        <p:nvSpPr>
          <p:cNvPr id="4" name="Slide Number Placeholder 3"/>
          <p:cNvSpPr>
            <a:spLocks noGrp="1"/>
          </p:cNvSpPr>
          <p:nvPr>
            <p:ph type="sldNum" sz="quarter" idx="12"/>
          </p:nvPr>
        </p:nvSpPr>
        <p:spPr/>
        <p:txBody>
          <a:bodyPr/>
          <a:lstStyle/>
          <a:p>
            <a:fld id="{086B6608-6F69-448F-99DC-C9E613BFB696}" type="slidenum">
              <a:rPr lang="en-US" smtClean="0"/>
              <a:t>11</a:t>
            </a:fld>
            <a:endParaRPr lang="en-US"/>
          </a:p>
        </p:txBody>
      </p:sp>
      <p:sp>
        <p:nvSpPr>
          <p:cNvPr id="5" name="Title 4"/>
          <p:cNvSpPr>
            <a:spLocks noGrp="1"/>
          </p:cNvSpPr>
          <p:nvPr>
            <p:ph type="title"/>
          </p:nvPr>
        </p:nvSpPr>
        <p:spPr/>
        <p:txBody>
          <a:bodyPr lIns="91440" tIns="45720" rIns="91440" bIns="45720" anchor="t">
            <a:noAutofit/>
          </a:bodyPr>
          <a:lstStyle/>
          <a:p>
            <a:r>
              <a:rPr lang="en-US" sz="3600">
                <a:latin typeface="Arial" panose="020B0604020202020204"/>
                <a:cs typeface="Arial" panose="020B0604020202020204"/>
              </a:rPr>
              <a:t>Storing unsigned integers</a:t>
            </a:r>
            <a:br>
              <a:rPr lang="en-US" sz="3600">
                <a:latin typeface="Arial" panose="020B0604020202020204"/>
                <a:cs typeface="Arial" panose="020B0604020202020204"/>
              </a:rPr>
            </a:br>
            <a:r>
              <a:rPr lang="en-US" sz="3600">
                <a:latin typeface="Arial" panose="020B0604020202020204"/>
                <a:cs typeface="Arial" panose="020B0604020202020204"/>
              </a:rPr>
              <a:t> </a:t>
            </a:r>
            <a:br>
              <a:rPr lang="en-US" sz="3600">
                <a:latin typeface="Arial" panose="020B0604020202020204"/>
                <a:cs typeface="Arial" panose="020B0604020202020204"/>
              </a:rPr>
            </a:br>
            <a:endParaRPr lang="en-US" sz="3600"/>
          </a:p>
        </p:txBody>
      </p:sp>
      <p:sp>
        <p:nvSpPr>
          <p:cNvPr id="6" name="Content Placeholder 5"/>
          <p:cNvSpPr>
            <a:spLocks noGrp="1"/>
          </p:cNvSpPr>
          <p:nvPr>
            <p:ph sz="quarter" idx="13"/>
          </p:nvPr>
        </p:nvSpPr>
        <p:spPr>
          <a:xfrm>
            <a:off x="332308" y="989200"/>
            <a:ext cx="11374784" cy="5480873"/>
          </a:xfrm>
        </p:spPr>
        <p:txBody>
          <a:bodyPr lIns="91440" tIns="45720" rIns="91440" bIns="45720" anchor="t"/>
          <a:lstStyle/>
          <a:p>
            <a:pPr marL="400050" indent="-400050">
              <a:lnSpc>
                <a:spcPct val="100000"/>
              </a:lnSpc>
              <a:spcAft>
                <a:spcPts val="1200"/>
              </a:spcAft>
              <a:buFont typeface="Wingdings" panose="05000000000000000000" pitchFamily="2" charset="2"/>
              <a:buChar char="v"/>
            </a:pPr>
            <a:endParaRPr lang="en-US">
              <a:latin typeface="Arial" panose="020B0604020202020204"/>
              <a:cs typeface="Arial" panose="020B0604020202020204"/>
            </a:endParaRPr>
          </a:p>
          <a:p>
            <a:pPr marL="400050" indent="-400050">
              <a:lnSpc>
                <a:spcPct val="100000"/>
              </a:lnSpc>
              <a:spcAft>
                <a:spcPts val="1200"/>
              </a:spcAft>
              <a:buFont typeface="Wingdings" panose="05000000000000000000" pitchFamily="2" charset="2"/>
              <a:buChar char="v"/>
            </a:pPr>
            <a:endParaRPr lang="en-US">
              <a:latin typeface="Arial" panose="020B0604020202020204"/>
              <a:cs typeface="Arial" panose="020B0604020202020204"/>
            </a:endParaRPr>
          </a:p>
          <a:p>
            <a:pPr marL="400050" indent="-400050">
              <a:lnSpc>
                <a:spcPct val="100000"/>
              </a:lnSpc>
              <a:spcAft>
                <a:spcPts val="1200"/>
              </a:spcAft>
              <a:buFont typeface="Wingdings" panose="05000000000000000000" pitchFamily="2" charset="2"/>
              <a:buChar char="v"/>
            </a:pPr>
            <a:r>
              <a:rPr lang="en-US">
                <a:latin typeface="Arial" panose="020B0604020202020204"/>
                <a:cs typeface="Arial" panose="020B0604020202020204"/>
              </a:rPr>
              <a:t>The integer is changed to binary.</a:t>
            </a:r>
            <a:endParaRPr lang="en-US"/>
          </a:p>
          <a:p>
            <a:pPr marL="400050" indent="-400050">
              <a:lnSpc>
                <a:spcPct val="100000"/>
              </a:lnSpc>
              <a:spcAft>
                <a:spcPts val="1200"/>
              </a:spcAft>
              <a:buFont typeface="Wingdings" panose="05000000000000000000" pitchFamily="2" charset="2"/>
              <a:buChar char="v"/>
            </a:pPr>
            <a:r>
              <a:rPr lang="en-US">
                <a:latin typeface="Arial" panose="020B0604020202020204"/>
                <a:cs typeface="Arial" panose="020B0604020202020204"/>
              </a:rPr>
              <a:t>If the number of bits is less than n, 0s are added to the left of the binary integer so that there is a total of n bits.</a:t>
            </a:r>
          </a:p>
          <a:p>
            <a:pPr marL="400050" indent="-400050">
              <a:lnSpc>
                <a:spcPct val="100000"/>
              </a:lnSpc>
              <a:spcAft>
                <a:spcPts val="1200"/>
              </a:spcAft>
              <a:buFont typeface="Wingdings" panose="05000000000000000000" pitchFamily="2" charset="2"/>
              <a:buChar char="v"/>
            </a:pPr>
            <a:r>
              <a:rPr lang="en-US">
                <a:latin typeface="Arial" panose="020B0604020202020204"/>
                <a:cs typeface="Arial" panose="020B0604020202020204"/>
              </a:rPr>
              <a:t>If the number of bits is greater than </a:t>
            </a:r>
            <a:r>
              <a:rPr lang="en-US" i="1">
                <a:latin typeface="Arial" panose="020B0604020202020204"/>
                <a:cs typeface="Arial" panose="020B0604020202020204"/>
              </a:rPr>
              <a:t>n</a:t>
            </a:r>
            <a:r>
              <a:rPr lang="en-US">
                <a:latin typeface="Arial" panose="020B0604020202020204"/>
                <a:cs typeface="Arial" panose="020B0604020202020204"/>
              </a:rPr>
              <a:t>, the integer cannot be</a:t>
            </a:r>
            <a:br>
              <a:rPr lang="en-US">
                <a:latin typeface="Arial" panose="020B0604020202020204"/>
                <a:cs typeface="Arial" panose="020B0604020202020204"/>
              </a:rPr>
            </a:br>
            <a:r>
              <a:rPr lang="en-US">
                <a:latin typeface="Arial" panose="020B0604020202020204"/>
                <a:cs typeface="Arial" panose="020B0604020202020204"/>
              </a:rPr>
              <a:t>stored </a:t>
            </a:r>
            <a:r>
              <a:rPr lang="en-US" i="1">
                <a:latin typeface="Arial" panose="020B0604020202020204"/>
                <a:cs typeface="Arial" panose="020B0604020202020204"/>
              </a:rPr>
              <a:t>(overflow)</a:t>
            </a:r>
            <a:endParaRPr lang="en-US">
              <a:latin typeface="Arial" panose="020B0604020202020204"/>
              <a:cs typeface="Arial" panose="020B0604020202020204"/>
            </a:endParaRPr>
          </a:p>
          <a:p>
            <a:pPr marL="0" indent="0">
              <a:lnSpc>
                <a:spcPct val="100000"/>
              </a:lnSpc>
              <a:spcAft>
                <a:spcPts val="1200"/>
              </a:spcAft>
              <a:buNone/>
            </a:pPr>
            <a:br>
              <a:rPr lang="en-US">
                <a:latin typeface="Arial" panose="020B0604020202020204"/>
                <a:cs typeface="Arial" panose="020B0604020202020204"/>
              </a:rPr>
            </a:br>
            <a:r>
              <a:rPr lang="en-US">
                <a:latin typeface="Arial" panose="020B0604020202020204"/>
                <a:cs typeface="Arial" panose="020B0604020202020204"/>
              </a:rPr>
              <a:t> </a:t>
            </a:r>
            <a:br>
              <a:rPr lang="en-US">
                <a:latin typeface="Arial" panose="020B0604020202020204"/>
                <a:cs typeface="Arial" panose="020B0604020202020204"/>
              </a:rPr>
            </a:br>
            <a:br>
              <a:rPr lang="en-US">
                <a:latin typeface="Arial" panose="020B0604020202020204"/>
                <a:cs typeface="Arial" panose="020B0604020202020204"/>
              </a:rPr>
            </a:br>
            <a:endParaRPr lang="en-US">
              <a:latin typeface="Arial" panose="020B0604020202020204"/>
              <a:cs typeface="Arial" panose="020B0604020202020204"/>
            </a:endParaRPr>
          </a:p>
          <a:p>
            <a:pPr marL="0" indent="0">
              <a:lnSpc>
                <a:spcPct val="100000"/>
              </a:lnSpc>
              <a:spcAft>
                <a:spcPts val="1200"/>
              </a:spcAft>
              <a:buNone/>
            </a:pPr>
            <a:r>
              <a:rPr lang="en-US">
                <a:latin typeface="Arial" panose="020B0604020202020204"/>
                <a:cs typeface="Arial" panose="020B0604020202020204"/>
              </a:rPr>
              <a:t> </a:t>
            </a:r>
            <a:br>
              <a:rPr lang="en-US">
                <a:latin typeface="Arial" panose="020B0604020202020204"/>
                <a:cs typeface="Arial" panose="020B0604020202020204"/>
              </a:rPr>
            </a:br>
            <a:r>
              <a:rPr lang="en-US">
                <a:latin typeface="Arial" panose="020B0604020202020204"/>
                <a:cs typeface="Arial" panose="020B0604020202020204"/>
              </a:rPr>
              <a:t> </a:t>
            </a:r>
            <a:br>
              <a:rPr lang="en-US">
                <a:latin typeface="Arial" panose="020B0604020202020204"/>
                <a:cs typeface="Arial" panose="020B0604020202020204"/>
              </a:rPr>
            </a:br>
            <a:endParaRPr lang="en-US">
              <a:latin typeface="Arial" panose="020B0604020202020204"/>
              <a:cs typeface="Arial" panose="020B0604020202020204"/>
            </a:endParaRPr>
          </a:p>
          <a:p>
            <a:pPr marL="895350" lvl="1" indent="-438150">
              <a:lnSpc>
                <a:spcPct val="100000"/>
              </a:lnSpc>
              <a:spcAft>
                <a:spcPts val="1200"/>
              </a:spcAft>
              <a:buFont typeface="Courier New" panose="02070309020205020404" pitchFamily="49" charset="0"/>
              <a:buChar char="o"/>
            </a:pPr>
            <a:endParaRPr lang="en-US">
              <a:latin typeface="Times New Roman" panose="02020603050405020304" pitchFamily="18" charset="0"/>
              <a:cs typeface="Times New Roman" panose="02020603050405020304" pitchFamily="18" charset="0"/>
            </a:endParaRPr>
          </a:p>
          <a:p>
            <a:pPr marL="0" indent="0">
              <a:buNone/>
            </a:pPr>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04C81F4-8D9B-F149-A772-453CF73C4882}" type="datetime1">
              <a:rPr lang="en-US" smtClean="0"/>
              <a:t>11/13/2023</a:t>
            </a:fld>
            <a:endParaRPr lang="en-US"/>
          </a:p>
        </p:txBody>
      </p:sp>
      <p:sp>
        <p:nvSpPr>
          <p:cNvPr id="3" name="Footer Placeholder 2"/>
          <p:cNvSpPr>
            <a:spLocks noGrp="1"/>
          </p:cNvSpPr>
          <p:nvPr>
            <p:ph type="ftr" sz="quarter" idx="11"/>
          </p:nvPr>
        </p:nvSpPr>
        <p:spPr/>
        <p:txBody>
          <a:bodyPr/>
          <a:lstStyle/>
          <a:p>
            <a:r>
              <a:rPr lang="en-US"/>
              <a:t>Faculty of Computer Science</a:t>
            </a:r>
          </a:p>
        </p:txBody>
      </p:sp>
      <p:sp>
        <p:nvSpPr>
          <p:cNvPr id="4" name="Slide Number Placeholder 3"/>
          <p:cNvSpPr>
            <a:spLocks noGrp="1"/>
          </p:cNvSpPr>
          <p:nvPr>
            <p:ph type="sldNum" sz="quarter" idx="12"/>
          </p:nvPr>
        </p:nvSpPr>
        <p:spPr/>
        <p:txBody>
          <a:bodyPr/>
          <a:lstStyle/>
          <a:p>
            <a:fld id="{086B6608-6F69-448F-99DC-C9E613BFB696}" type="slidenum">
              <a:rPr lang="en-US" smtClean="0"/>
              <a:t>12</a:t>
            </a:fld>
            <a:endParaRPr lang="en-US"/>
          </a:p>
        </p:txBody>
      </p:sp>
      <p:sp>
        <p:nvSpPr>
          <p:cNvPr id="5" name="Title 4"/>
          <p:cNvSpPr>
            <a:spLocks noGrp="1"/>
          </p:cNvSpPr>
          <p:nvPr>
            <p:ph type="title"/>
          </p:nvPr>
        </p:nvSpPr>
        <p:spPr/>
        <p:txBody>
          <a:bodyPr lIns="91440" tIns="45720" rIns="91440" bIns="45720" anchor="t">
            <a:noAutofit/>
          </a:bodyPr>
          <a:lstStyle/>
          <a:p>
            <a:r>
              <a:rPr lang="en-US" sz="3600">
                <a:latin typeface="Arial" panose="020B0604020202020204"/>
                <a:cs typeface="Arial" panose="020B0604020202020204"/>
              </a:rPr>
              <a:t>Example</a:t>
            </a:r>
            <a:br>
              <a:rPr lang="en-US" sz="3600">
                <a:latin typeface="Arial" panose="020B0604020202020204"/>
                <a:cs typeface="Arial" panose="020B0604020202020204"/>
              </a:rPr>
            </a:br>
            <a:r>
              <a:rPr lang="en-US" sz="3600">
                <a:latin typeface="Arial" panose="020B0604020202020204"/>
                <a:cs typeface="Arial" panose="020B0604020202020204"/>
              </a:rPr>
              <a:t> </a:t>
            </a:r>
            <a:br>
              <a:rPr lang="en-US" sz="3600">
                <a:latin typeface="Arial" panose="020B0604020202020204"/>
                <a:cs typeface="Arial" panose="020B0604020202020204"/>
              </a:rPr>
            </a:br>
            <a:endParaRPr lang="en-US" sz="3600"/>
          </a:p>
        </p:txBody>
      </p:sp>
      <p:sp>
        <p:nvSpPr>
          <p:cNvPr id="6" name="Content Placeholder 5"/>
          <p:cNvSpPr>
            <a:spLocks noGrp="1"/>
          </p:cNvSpPr>
          <p:nvPr>
            <p:ph sz="quarter" idx="13"/>
          </p:nvPr>
        </p:nvSpPr>
        <p:spPr>
          <a:xfrm>
            <a:off x="343853" y="977655"/>
            <a:ext cx="11374784" cy="5480873"/>
          </a:xfrm>
        </p:spPr>
        <p:txBody>
          <a:bodyPr lIns="91440" tIns="45720" rIns="91440" bIns="45720" anchor="t"/>
          <a:lstStyle/>
          <a:p>
            <a:pPr marL="400050" indent="-400050">
              <a:lnSpc>
                <a:spcPct val="100000"/>
              </a:lnSpc>
              <a:spcAft>
                <a:spcPts val="1200"/>
              </a:spcAft>
              <a:buFont typeface="Wingdings" panose="05000000000000000000" pitchFamily="2" charset="2"/>
              <a:buChar char="v"/>
            </a:pPr>
            <a:r>
              <a:rPr lang="en-US" dirty="0">
                <a:latin typeface="Arial" panose="020B0604020202020204"/>
                <a:cs typeface="Arial" panose="020B0604020202020204"/>
              </a:rPr>
              <a:t>Store 7 in an 8-bit memory location using unsigned representation.</a:t>
            </a:r>
            <a:endParaRPr lang="en-US" dirty="0"/>
          </a:p>
          <a:p>
            <a:pPr marL="400050" indent="-400050">
              <a:lnSpc>
                <a:spcPct val="100000"/>
              </a:lnSpc>
              <a:spcAft>
                <a:spcPts val="1200"/>
              </a:spcAft>
              <a:buFont typeface="Wingdings" panose="05000000000000000000" pitchFamily="2" charset="2"/>
              <a:buChar char="v"/>
            </a:pPr>
            <a:endParaRPr lang="en-US" dirty="0">
              <a:latin typeface="Arial" panose="020B0604020202020204"/>
              <a:cs typeface="Arial" panose="020B0604020202020204"/>
            </a:endParaRPr>
          </a:p>
          <a:p>
            <a:pPr marL="400050" indent="-400050">
              <a:lnSpc>
                <a:spcPct val="100000"/>
              </a:lnSpc>
              <a:spcAft>
                <a:spcPts val="1200"/>
              </a:spcAft>
              <a:buFont typeface="Wingdings" panose="05000000000000000000" pitchFamily="2" charset="2"/>
              <a:buChar char="v"/>
            </a:pPr>
            <a:endParaRPr lang="en-US" dirty="0">
              <a:latin typeface="Arial" panose="020B0604020202020204"/>
              <a:cs typeface="Arial" panose="020B0604020202020204"/>
            </a:endParaRPr>
          </a:p>
          <a:p>
            <a:pPr marL="400050" indent="-400050">
              <a:lnSpc>
                <a:spcPct val="100000"/>
              </a:lnSpc>
              <a:spcAft>
                <a:spcPts val="1200"/>
              </a:spcAft>
              <a:buFont typeface="Wingdings" panose="05000000000000000000" pitchFamily="2" charset="2"/>
              <a:buChar char="v"/>
            </a:pPr>
            <a:r>
              <a:rPr lang="en-US" dirty="0">
                <a:latin typeface="Arial" panose="020B0604020202020204"/>
                <a:cs typeface="Arial" panose="020B0604020202020204"/>
              </a:rPr>
              <a:t>Store 258 in a 16-bit memory location.</a:t>
            </a:r>
            <a:br>
              <a:rPr lang="en-US" dirty="0">
                <a:latin typeface="Arial" panose="020B0604020202020204"/>
                <a:cs typeface="Arial" panose="020B0604020202020204"/>
              </a:rPr>
            </a:br>
            <a:br>
              <a:rPr lang="en-US" dirty="0">
                <a:latin typeface="Arial" panose="020B0604020202020204"/>
                <a:cs typeface="Arial" panose="020B0604020202020204"/>
              </a:rPr>
            </a:br>
            <a:endParaRPr lang="en-US"/>
          </a:p>
          <a:p>
            <a:pPr marL="0" indent="0">
              <a:lnSpc>
                <a:spcPct val="100000"/>
              </a:lnSpc>
              <a:spcAft>
                <a:spcPts val="1200"/>
              </a:spcAft>
              <a:buNone/>
            </a:pPr>
            <a:br>
              <a:rPr lang="en-US" dirty="0">
                <a:latin typeface="Arial" panose="020B0604020202020204"/>
                <a:cs typeface="Arial" panose="020B0604020202020204"/>
              </a:rPr>
            </a:br>
            <a:r>
              <a:rPr lang="en-US" dirty="0">
                <a:latin typeface="Arial" panose="020B0604020202020204"/>
                <a:cs typeface="Arial" panose="020B0604020202020204"/>
              </a:rPr>
              <a:t> </a:t>
            </a:r>
            <a:br>
              <a:rPr lang="en-US" dirty="0">
                <a:latin typeface="Arial" panose="020B0604020202020204"/>
                <a:cs typeface="Arial" panose="020B0604020202020204"/>
              </a:rPr>
            </a:br>
            <a:br>
              <a:rPr lang="en-US" dirty="0">
                <a:latin typeface="Arial" panose="020B0604020202020204"/>
                <a:cs typeface="Arial" panose="020B0604020202020204"/>
              </a:rPr>
            </a:br>
            <a:endParaRPr lang="en-US">
              <a:latin typeface="Arial" panose="020B0604020202020204"/>
              <a:cs typeface="Arial" panose="020B0604020202020204"/>
            </a:endParaRPr>
          </a:p>
          <a:p>
            <a:pPr marL="0" indent="0">
              <a:lnSpc>
                <a:spcPct val="100000"/>
              </a:lnSpc>
              <a:spcAft>
                <a:spcPts val="1200"/>
              </a:spcAft>
              <a:buNone/>
            </a:pPr>
            <a:r>
              <a:rPr lang="en-US" dirty="0">
                <a:latin typeface="Arial" panose="020B0604020202020204"/>
                <a:cs typeface="Arial" panose="020B0604020202020204"/>
              </a:rPr>
              <a:t> </a:t>
            </a:r>
            <a:br>
              <a:rPr lang="en-US" dirty="0">
                <a:latin typeface="Arial" panose="020B0604020202020204"/>
                <a:cs typeface="Arial" panose="020B0604020202020204"/>
              </a:rPr>
            </a:br>
            <a:r>
              <a:rPr lang="en-US" dirty="0">
                <a:latin typeface="Arial" panose="020B0604020202020204"/>
                <a:cs typeface="Arial" panose="020B0604020202020204"/>
              </a:rPr>
              <a:t> </a:t>
            </a:r>
            <a:br>
              <a:rPr lang="en-US" dirty="0">
                <a:latin typeface="Arial" panose="020B0604020202020204"/>
                <a:cs typeface="Arial" panose="020B0604020202020204"/>
              </a:rPr>
            </a:br>
            <a:endParaRPr lang="en-US">
              <a:latin typeface="Arial" panose="020B0604020202020204"/>
              <a:cs typeface="Arial" panose="020B0604020202020204"/>
            </a:endParaRPr>
          </a:p>
          <a:p>
            <a:pPr marL="895350" lvl="1" indent="-438150">
              <a:lnSpc>
                <a:spcPct val="100000"/>
              </a:lnSpc>
              <a:spcAft>
                <a:spcPts val="1200"/>
              </a:spcAft>
              <a:buFont typeface="Courier New" panose="02070309020205020404" pitchFamily="49" charset="0"/>
              <a:buChar char="o"/>
            </a:pPr>
            <a:endParaRPr lang="en-US">
              <a:latin typeface="Times New Roman" panose="02020603050405020304" pitchFamily="18" charset="0"/>
              <a:cs typeface="Times New Roman" panose="02020603050405020304" pitchFamily="18" charset="0"/>
            </a:endParaRPr>
          </a:p>
          <a:p>
            <a:pPr marL="0" indent="0">
              <a:buNone/>
            </a:pPr>
            <a:endParaRPr lang="en-US"/>
          </a:p>
        </p:txBody>
      </p:sp>
      <p:pic>
        <p:nvPicPr>
          <p:cNvPr id="7" name="Picture 6" descr="A black arrows pointing to a white background&#10;&#10;Description automatically generated"/>
          <p:cNvPicPr>
            <a:picLocks noChangeAspect="1"/>
          </p:cNvPicPr>
          <p:nvPr/>
        </p:nvPicPr>
        <p:blipFill>
          <a:blip r:embed="rId3"/>
          <a:stretch>
            <a:fillRect/>
          </a:stretch>
        </p:blipFill>
        <p:spPr>
          <a:xfrm>
            <a:off x="643002" y="1673533"/>
            <a:ext cx="10905994" cy="1204056"/>
          </a:xfrm>
          <a:prstGeom prst="rect">
            <a:avLst/>
          </a:prstGeom>
        </p:spPr>
      </p:pic>
      <p:pic>
        <p:nvPicPr>
          <p:cNvPr id="8" name="Picture 7" descr="A close-up of a number&#10;&#10;Description automatically generated"/>
          <p:cNvPicPr>
            <a:picLocks noChangeAspect="1"/>
          </p:cNvPicPr>
          <p:nvPr/>
        </p:nvPicPr>
        <p:blipFill>
          <a:blip r:embed="rId4"/>
          <a:stretch>
            <a:fillRect/>
          </a:stretch>
        </p:blipFill>
        <p:spPr>
          <a:xfrm>
            <a:off x="392483" y="3874163"/>
            <a:ext cx="11563610" cy="101989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04C81F4-8D9B-F149-A772-453CF73C4882}" type="datetime1">
              <a:rPr lang="en-US" smtClean="0"/>
              <a:t>11/13/2023</a:t>
            </a:fld>
            <a:endParaRPr lang="en-US"/>
          </a:p>
        </p:txBody>
      </p:sp>
      <p:sp>
        <p:nvSpPr>
          <p:cNvPr id="3" name="Footer Placeholder 2"/>
          <p:cNvSpPr>
            <a:spLocks noGrp="1"/>
          </p:cNvSpPr>
          <p:nvPr>
            <p:ph type="ftr" sz="quarter" idx="11"/>
          </p:nvPr>
        </p:nvSpPr>
        <p:spPr/>
        <p:txBody>
          <a:bodyPr/>
          <a:lstStyle/>
          <a:p>
            <a:r>
              <a:rPr lang="en-US"/>
              <a:t>Faculty of Computer Science</a:t>
            </a:r>
          </a:p>
        </p:txBody>
      </p:sp>
      <p:sp>
        <p:nvSpPr>
          <p:cNvPr id="4" name="Slide Number Placeholder 3"/>
          <p:cNvSpPr>
            <a:spLocks noGrp="1"/>
          </p:cNvSpPr>
          <p:nvPr>
            <p:ph type="sldNum" sz="quarter" idx="12"/>
          </p:nvPr>
        </p:nvSpPr>
        <p:spPr/>
        <p:txBody>
          <a:bodyPr/>
          <a:lstStyle/>
          <a:p>
            <a:fld id="{086B6608-6F69-448F-99DC-C9E613BFB696}" type="slidenum">
              <a:rPr lang="en-US" smtClean="0"/>
              <a:t>13</a:t>
            </a:fld>
            <a:endParaRPr lang="en-US"/>
          </a:p>
        </p:txBody>
      </p:sp>
      <p:sp>
        <p:nvSpPr>
          <p:cNvPr id="5" name="Title 4"/>
          <p:cNvSpPr>
            <a:spLocks noGrp="1"/>
          </p:cNvSpPr>
          <p:nvPr>
            <p:ph type="title"/>
          </p:nvPr>
        </p:nvSpPr>
        <p:spPr/>
        <p:txBody>
          <a:bodyPr lIns="91440" tIns="45720" rIns="91440" bIns="45720" anchor="t">
            <a:noAutofit/>
          </a:bodyPr>
          <a:lstStyle/>
          <a:p>
            <a:r>
              <a:rPr lang="en-US" sz="2000">
                <a:latin typeface="Arial" panose="020B0604020202020204"/>
                <a:cs typeface="Arial" panose="020B0604020202020204"/>
              </a:rPr>
              <a:t>Sign-and-magnitude </a:t>
            </a:r>
            <a:r>
              <a:rPr lang="en-US" sz="2000">
                <a:solidFill>
                  <a:srgbClr val="FF0000"/>
                </a:solidFill>
                <a:latin typeface="Arial" panose="020B0604020202020204"/>
                <a:cs typeface="Arial" panose="020B0604020202020204"/>
              </a:rPr>
              <a:t>(giá trị tuyệt đối) </a:t>
            </a:r>
            <a:r>
              <a:rPr lang="en-US" sz="2000">
                <a:latin typeface="Arial" panose="020B0604020202020204"/>
                <a:cs typeface="Arial" panose="020B0604020202020204"/>
              </a:rPr>
              <a:t>representation </a:t>
            </a:r>
            <a:r>
              <a:rPr lang="en-US" sz="2000">
                <a:solidFill>
                  <a:srgbClr val="FF0000"/>
                </a:solidFill>
                <a:latin typeface="Arial" panose="020B0604020202020204"/>
                <a:cs typeface="Arial" panose="020B0604020202020204"/>
              </a:rPr>
              <a:t>(biểu diễn</a:t>
            </a:r>
            <a:r>
              <a:rPr lang="en-US" sz="2000">
                <a:latin typeface="Arial" panose="020B0604020202020204"/>
                <a:cs typeface="Arial" panose="020B0604020202020204"/>
              </a:rPr>
              <a:t>)</a:t>
            </a:r>
            <a:br>
              <a:rPr lang="en-US" sz="2000" dirty="0">
                <a:latin typeface="Arial" panose="020B0604020202020204"/>
                <a:cs typeface="Arial" panose="020B0604020202020204"/>
              </a:rPr>
            </a:br>
            <a:br>
              <a:rPr lang="en-US" sz="2000" dirty="0">
                <a:latin typeface="Arial" panose="020B0604020202020204"/>
                <a:cs typeface="Arial" panose="020B0604020202020204"/>
              </a:rPr>
            </a:br>
            <a:endParaRPr lang="en-US" sz="2000" b="0">
              <a:latin typeface="Arial" panose="020B0604020202020204"/>
              <a:cs typeface="Arial" panose="020B0604020202020204"/>
            </a:endParaRPr>
          </a:p>
          <a:p>
            <a:endParaRPr lang="en-US" sz="2000" dirty="0"/>
          </a:p>
        </p:txBody>
      </p:sp>
      <p:sp>
        <p:nvSpPr>
          <p:cNvPr id="6" name="Content Placeholder 5"/>
          <p:cNvSpPr>
            <a:spLocks noGrp="1"/>
          </p:cNvSpPr>
          <p:nvPr>
            <p:ph sz="quarter" idx="13"/>
          </p:nvPr>
        </p:nvSpPr>
        <p:spPr>
          <a:xfrm>
            <a:off x="332308" y="989200"/>
            <a:ext cx="11374784" cy="5480873"/>
          </a:xfrm>
        </p:spPr>
        <p:txBody>
          <a:bodyPr lIns="91440" tIns="45720" rIns="91440" bIns="45720" anchor="t"/>
          <a:lstStyle/>
          <a:p>
            <a:pPr marL="400050" indent="-400050">
              <a:lnSpc>
                <a:spcPct val="100000"/>
              </a:lnSpc>
              <a:spcAft>
                <a:spcPts val="1200"/>
              </a:spcAft>
              <a:buFont typeface="Wingdings" panose="05000000000000000000" pitchFamily="2" charset="2"/>
              <a:buChar char="v"/>
            </a:pPr>
            <a:r>
              <a:rPr lang="en-US" dirty="0">
                <a:latin typeface="Arial" panose="020B0604020202020204"/>
                <a:cs typeface="Arial" panose="020B0604020202020204"/>
              </a:rPr>
              <a:t>The leftmost bit defines the sign of the integer.</a:t>
            </a:r>
            <a:endParaRPr lang="en-US" dirty="0"/>
          </a:p>
          <a:p>
            <a:pPr marL="400050" indent="-400050">
              <a:lnSpc>
                <a:spcPct val="100000"/>
              </a:lnSpc>
              <a:spcAft>
                <a:spcPts val="1200"/>
              </a:spcAft>
              <a:buFont typeface="Wingdings" panose="05000000000000000000" pitchFamily="2" charset="2"/>
              <a:buChar char="v"/>
            </a:pPr>
            <a:r>
              <a:rPr lang="en-US" dirty="0">
                <a:latin typeface="Arial" panose="020B0604020202020204"/>
                <a:cs typeface="Arial" panose="020B0604020202020204"/>
              </a:rPr>
              <a:t>If it is 0, the integer is positive. If it is 1, the integer is negative. </a:t>
            </a:r>
          </a:p>
          <a:p>
            <a:pPr marL="400050" indent="-400050">
              <a:lnSpc>
                <a:spcPct val="100000"/>
              </a:lnSpc>
              <a:spcAft>
                <a:spcPts val="1200"/>
              </a:spcAft>
              <a:buFont typeface="Wingdings" panose="05000000000000000000" pitchFamily="2" charset="2"/>
              <a:buChar char="v"/>
            </a:pPr>
            <a:r>
              <a:rPr lang="en-US" dirty="0">
                <a:latin typeface="Arial" panose="020B0604020202020204"/>
                <a:cs typeface="Arial" panose="020B0604020202020204"/>
              </a:rPr>
              <a:t>The range of numbers that can be stored in an n-bit location is -(2^n</a:t>
            </a:r>
            <a:r>
              <a:rPr lang="en-US" sz="600" dirty="0">
                <a:latin typeface="Arial" panose="020B0604020202020204"/>
                <a:cs typeface="Arial" panose="020B0604020202020204"/>
              </a:rPr>
              <a:t>n-1 </a:t>
            </a:r>
            <a:r>
              <a:rPr lang="en-US" dirty="0">
                <a:latin typeface="Arial" panose="020B0604020202020204"/>
                <a:cs typeface="Arial" panose="020B0604020202020204"/>
              </a:rPr>
              <a:t>-1) to + (2^n -1). </a:t>
            </a:r>
            <a:br>
              <a:rPr lang="en-US" dirty="0">
                <a:latin typeface="Arial" panose="020B0604020202020204"/>
                <a:cs typeface="Arial" panose="020B0604020202020204"/>
              </a:rPr>
            </a:br>
            <a:br>
              <a:rPr lang="en-US" dirty="0">
                <a:latin typeface="Arial" panose="020B0604020202020204"/>
                <a:cs typeface="Arial" panose="020B0604020202020204"/>
              </a:rPr>
            </a:br>
            <a:br>
              <a:rPr lang="en-US" dirty="0">
                <a:latin typeface="Arial" panose="020B0604020202020204"/>
                <a:cs typeface="Arial" panose="020B0604020202020204"/>
              </a:rPr>
            </a:br>
            <a:r>
              <a:rPr lang="en-US" dirty="0">
                <a:latin typeface="Arial" panose="020B0604020202020204"/>
                <a:cs typeface="Arial" panose="020B0604020202020204"/>
              </a:rPr>
              <a:t> </a:t>
            </a:r>
            <a:br>
              <a:rPr lang="en-US" dirty="0">
                <a:latin typeface="Arial" panose="020B0604020202020204"/>
                <a:cs typeface="Arial" panose="020B0604020202020204"/>
              </a:rPr>
            </a:br>
            <a:br>
              <a:rPr lang="en-US" dirty="0">
                <a:latin typeface="Arial" panose="020B0604020202020204"/>
                <a:cs typeface="Arial" panose="020B0604020202020204"/>
              </a:rPr>
            </a:br>
            <a:endParaRPr lang="en-US" dirty="0">
              <a:latin typeface="Arial" panose="020B0604020202020204"/>
              <a:cs typeface="Arial" panose="020B0604020202020204"/>
            </a:endParaRPr>
          </a:p>
          <a:p>
            <a:pPr marL="0" indent="0">
              <a:lnSpc>
                <a:spcPct val="100000"/>
              </a:lnSpc>
              <a:spcAft>
                <a:spcPts val="1200"/>
              </a:spcAft>
              <a:buNone/>
            </a:pPr>
            <a:r>
              <a:rPr lang="en-US" dirty="0">
                <a:latin typeface="Arial" panose="020B0604020202020204"/>
                <a:cs typeface="Arial" panose="020B0604020202020204"/>
              </a:rPr>
              <a:t> </a:t>
            </a:r>
            <a:br>
              <a:rPr lang="en-US" dirty="0">
                <a:latin typeface="Arial" panose="020B0604020202020204"/>
                <a:cs typeface="Arial" panose="020B0604020202020204"/>
              </a:rPr>
            </a:br>
            <a:r>
              <a:rPr lang="en-US" dirty="0">
                <a:latin typeface="Arial" panose="020B0604020202020204"/>
                <a:cs typeface="Arial" panose="020B0604020202020204"/>
              </a:rPr>
              <a:t> </a:t>
            </a:r>
            <a:br>
              <a:rPr lang="en-US" dirty="0">
                <a:latin typeface="Arial" panose="020B0604020202020204"/>
                <a:cs typeface="Arial" panose="020B0604020202020204"/>
              </a:rPr>
            </a:br>
            <a:endParaRPr lang="en-US">
              <a:latin typeface="Arial" panose="020B0604020202020204"/>
              <a:cs typeface="Arial" panose="020B0604020202020204"/>
            </a:endParaRPr>
          </a:p>
          <a:p>
            <a:pPr marL="895350" lvl="1" indent="-438150">
              <a:lnSpc>
                <a:spcPct val="100000"/>
              </a:lnSpc>
              <a:spcAft>
                <a:spcPts val="1200"/>
              </a:spcAft>
              <a:buFont typeface="Courier New" panose="02070309020205020404" pitchFamily="49" charset="0"/>
              <a:buChar char="o"/>
            </a:pPr>
            <a:endParaRPr lang="en-US">
              <a:latin typeface="Times New Roman" panose="02020603050405020304" pitchFamily="18" charset="0"/>
              <a:cs typeface="Times New Roman" panose="02020603050405020304" pitchFamily="18" charset="0"/>
            </a:endParaRPr>
          </a:p>
          <a:p>
            <a:pPr marL="0" indent="0">
              <a:buNone/>
            </a:pPr>
            <a:endParaRPr lang="en-US"/>
          </a:p>
        </p:txBody>
      </p:sp>
      <p:pic>
        <p:nvPicPr>
          <p:cNvPr id="7" name="Picture 6" descr="A close-up of a presentation&#10;&#10;Description automatically generated"/>
          <p:cNvPicPr>
            <a:picLocks noChangeAspect="1"/>
          </p:cNvPicPr>
          <p:nvPr/>
        </p:nvPicPr>
        <p:blipFill>
          <a:blip r:embed="rId3"/>
          <a:stretch>
            <a:fillRect/>
          </a:stretch>
        </p:blipFill>
        <p:spPr>
          <a:xfrm>
            <a:off x="674318" y="3433863"/>
            <a:ext cx="10958186" cy="204663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04C81F4-8D9B-F149-A772-453CF73C4882}" type="datetime1">
              <a:rPr lang="en-US" smtClean="0"/>
              <a:t>11/13/2023</a:t>
            </a:fld>
            <a:endParaRPr lang="en-US"/>
          </a:p>
        </p:txBody>
      </p:sp>
      <p:sp>
        <p:nvSpPr>
          <p:cNvPr id="3" name="Footer Placeholder 2"/>
          <p:cNvSpPr>
            <a:spLocks noGrp="1"/>
          </p:cNvSpPr>
          <p:nvPr>
            <p:ph type="ftr" sz="quarter" idx="11"/>
          </p:nvPr>
        </p:nvSpPr>
        <p:spPr/>
        <p:txBody>
          <a:bodyPr/>
          <a:lstStyle/>
          <a:p>
            <a:r>
              <a:rPr lang="en-US"/>
              <a:t>Faculty of Computer Science</a:t>
            </a:r>
          </a:p>
        </p:txBody>
      </p:sp>
      <p:sp>
        <p:nvSpPr>
          <p:cNvPr id="4" name="Slide Number Placeholder 3"/>
          <p:cNvSpPr>
            <a:spLocks noGrp="1"/>
          </p:cNvSpPr>
          <p:nvPr>
            <p:ph type="sldNum" sz="quarter" idx="12"/>
          </p:nvPr>
        </p:nvSpPr>
        <p:spPr/>
        <p:txBody>
          <a:bodyPr/>
          <a:lstStyle/>
          <a:p>
            <a:fld id="{086B6608-6F69-448F-99DC-C9E613BFB696}" type="slidenum">
              <a:rPr lang="en-US" smtClean="0"/>
              <a:t>14</a:t>
            </a:fld>
            <a:endParaRPr lang="en-US"/>
          </a:p>
        </p:txBody>
      </p:sp>
      <p:sp>
        <p:nvSpPr>
          <p:cNvPr id="5" name="Title 4"/>
          <p:cNvSpPr>
            <a:spLocks noGrp="1"/>
          </p:cNvSpPr>
          <p:nvPr>
            <p:ph type="title"/>
          </p:nvPr>
        </p:nvSpPr>
        <p:spPr>
          <a:xfrm>
            <a:off x="340857" y="243489"/>
            <a:ext cx="8844707" cy="553289"/>
          </a:xfrm>
        </p:spPr>
        <p:txBody>
          <a:bodyPr lIns="91440" tIns="45720" rIns="91440" bIns="45720" anchor="t">
            <a:noAutofit/>
          </a:bodyPr>
          <a:lstStyle/>
          <a:p>
            <a:r>
              <a:rPr lang="en-US" sz="3600" dirty="0">
                <a:latin typeface="Arial" panose="020B0604020202020204"/>
                <a:cs typeface="Arial" panose="020B0604020202020204"/>
              </a:rPr>
              <a:t>Example</a:t>
            </a:r>
            <a:endParaRPr lang="en-US" sz="3600" dirty="0"/>
          </a:p>
        </p:txBody>
      </p:sp>
      <p:sp>
        <p:nvSpPr>
          <p:cNvPr id="6" name="Content Placeholder 5"/>
          <p:cNvSpPr>
            <a:spLocks noGrp="1"/>
          </p:cNvSpPr>
          <p:nvPr>
            <p:ph sz="quarter" idx="13"/>
          </p:nvPr>
        </p:nvSpPr>
        <p:spPr>
          <a:xfrm>
            <a:off x="332308" y="1127515"/>
            <a:ext cx="11831982" cy="5287138"/>
          </a:xfrm>
        </p:spPr>
        <p:txBody>
          <a:bodyPr lIns="91440" tIns="45720" rIns="91440" bIns="45720" anchor="t"/>
          <a:lstStyle/>
          <a:p>
            <a:pPr marL="400050" indent="-400050">
              <a:lnSpc>
                <a:spcPct val="100000"/>
              </a:lnSpc>
              <a:spcBef>
                <a:spcPts val="600"/>
              </a:spcBef>
              <a:spcAft>
                <a:spcPts val="600"/>
              </a:spcAft>
              <a:buFont typeface="Wingdings" panose="05000000000000000000" pitchFamily="2" charset="2"/>
              <a:buChar char="v"/>
            </a:pPr>
            <a:r>
              <a:rPr lang="en-US" dirty="0">
                <a:latin typeface="Arial" panose="020B0604020202020204"/>
                <a:cs typeface="Arial" panose="020B0604020202020204"/>
              </a:rPr>
              <a:t>Store +28 in an 8-bit memory location using sign-and-magnitude representation.</a:t>
            </a:r>
          </a:p>
          <a:p>
            <a:pPr marL="400050" indent="-400050">
              <a:lnSpc>
                <a:spcPct val="100000"/>
              </a:lnSpc>
              <a:spcBef>
                <a:spcPts val="600"/>
              </a:spcBef>
              <a:spcAft>
                <a:spcPts val="600"/>
              </a:spcAft>
              <a:buFont typeface="Wingdings" panose="05000000000000000000" pitchFamily="2" charset="2"/>
              <a:buChar char="v"/>
            </a:pPr>
            <a:endParaRPr lang="en-US" dirty="0"/>
          </a:p>
          <a:p>
            <a:pPr marL="400050" indent="-400050">
              <a:lnSpc>
                <a:spcPct val="100000"/>
              </a:lnSpc>
              <a:spcBef>
                <a:spcPts val="600"/>
              </a:spcBef>
              <a:spcAft>
                <a:spcPts val="600"/>
              </a:spcAft>
              <a:buFont typeface="Wingdings" panose="05000000000000000000" pitchFamily="2" charset="2"/>
              <a:buChar char="v"/>
            </a:pPr>
            <a:endParaRPr lang="en-US" dirty="0"/>
          </a:p>
          <a:p>
            <a:pPr marL="400050" indent="-400050">
              <a:lnSpc>
                <a:spcPct val="100000"/>
              </a:lnSpc>
              <a:spcBef>
                <a:spcPts val="600"/>
              </a:spcBef>
              <a:spcAft>
                <a:spcPts val="600"/>
              </a:spcAft>
              <a:buFont typeface="Wingdings" panose="05000000000000000000" pitchFamily="2" charset="2"/>
              <a:buChar char="v"/>
            </a:pPr>
            <a:r>
              <a:rPr lang="en-US" dirty="0">
                <a:latin typeface="Arial" panose="020B0604020202020204"/>
                <a:cs typeface="Arial" panose="020B0604020202020204"/>
              </a:rPr>
              <a:t>Store -28 in an 8-bit memory location using sign-and-magnitude representation.</a:t>
            </a:r>
            <a:br>
              <a:rPr lang="en-US" dirty="0"/>
            </a:br>
            <a:r>
              <a:rPr lang="en-US" dirty="0">
                <a:latin typeface="Arial" panose="020B0604020202020204"/>
                <a:cs typeface="Arial" panose="020B0604020202020204"/>
              </a:rPr>
              <a:t> </a:t>
            </a:r>
            <a:br>
              <a:rPr lang="en-US" dirty="0"/>
            </a:br>
            <a:endParaRPr lang="en-US" dirty="0"/>
          </a:p>
          <a:p>
            <a:pPr marL="400050" indent="-400050">
              <a:lnSpc>
                <a:spcPct val="100000"/>
              </a:lnSpc>
              <a:spcBef>
                <a:spcPts val="600"/>
              </a:spcBef>
              <a:spcAft>
                <a:spcPts val="600"/>
              </a:spcAft>
              <a:buFont typeface="Wingdings" panose="05000000000000000000" pitchFamily="2" charset="2"/>
              <a:buChar char="v"/>
            </a:pPr>
            <a:endParaRPr lang="en-US" dirty="0"/>
          </a:p>
        </p:txBody>
      </p:sp>
      <p:pic>
        <p:nvPicPr>
          <p:cNvPr id="7" name="Picture 6" descr="A close-up of a number&#10;&#10;Description automatically generated"/>
          <p:cNvPicPr>
            <a:picLocks noChangeAspect="1"/>
          </p:cNvPicPr>
          <p:nvPr/>
        </p:nvPicPr>
        <p:blipFill>
          <a:blip r:embed="rId3"/>
          <a:stretch>
            <a:fillRect/>
          </a:stretch>
        </p:blipFill>
        <p:spPr>
          <a:xfrm>
            <a:off x="949037" y="2098349"/>
            <a:ext cx="10293927" cy="1044941"/>
          </a:xfrm>
          <a:prstGeom prst="rect">
            <a:avLst/>
          </a:prstGeom>
        </p:spPr>
      </p:pic>
      <p:pic>
        <p:nvPicPr>
          <p:cNvPr id="8" name="Picture 7" descr="A close-up of a number&#10;&#10;Description automatically generated"/>
          <p:cNvPicPr>
            <a:picLocks noChangeAspect="1"/>
          </p:cNvPicPr>
          <p:nvPr/>
        </p:nvPicPr>
        <p:blipFill>
          <a:blip r:embed="rId4"/>
          <a:stretch>
            <a:fillRect/>
          </a:stretch>
        </p:blipFill>
        <p:spPr>
          <a:xfrm>
            <a:off x="845126" y="4503706"/>
            <a:ext cx="10490199" cy="875497"/>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04C81F4-8D9B-F149-A772-453CF73C4882}" type="datetime1">
              <a:rPr lang="en-US" smtClean="0"/>
              <a:t>11/13/2023</a:t>
            </a:fld>
            <a:endParaRPr lang="en-US"/>
          </a:p>
        </p:txBody>
      </p:sp>
      <p:sp>
        <p:nvSpPr>
          <p:cNvPr id="3" name="Footer Placeholder 2"/>
          <p:cNvSpPr>
            <a:spLocks noGrp="1"/>
          </p:cNvSpPr>
          <p:nvPr>
            <p:ph type="ftr" sz="quarter" idx="11"/>
          </p:nvPr>
        </p:nvSpPr>
        <p:spPr/>
        <p:txBody>
          <a:bodyPr/>
          <a:lstStyle/>
          <a:p>
            <a:r>
              <a:rPr lang="en-US"/>
              <a:t>Faculty of Computer Science</a:t>
            </a:r>
          </a:p>
        </p:txBody>
      </p:sp>
      <p:sp>
        <p:nvSpPr>
          <p:cNvPr id="4" name="Slide Number Placeholder 3"/>
          <p:cNvSpPr>
            <a:spLocks noGrp="1"/>
          </p:cNvSpPr>
          <p:nvPr>
            <p:ph type="sldNum" sz="quarter" idx="12"/>
          </p:nvPr>
        </p:nvSpPr>
        <p:spPr/>
        <p:txBody>
          <a:bodyPr/>
          <a:lstStyle/>
          <a:p>
            <a:fld id="{086B6608-6F69-448F-99DC-C9E613BFB696}" type="slidenum">
              <a:rPr lang="en-US" smtClean="0"/>
              <a:t>15</a:t>
            </a:fld>
            <a:endParaRPr lang="en-US"/>
          </a:p>
        </p:txBody>
      </p:sp>
      <p:sp>
        <p:nvSpPr>
          <p:cNvPr id="5" name="Title 4"/>
          <p:cNvSpPr>
            <a:spLocks noGrp="1"/>
          </p:cNvSpPr>
          <p:nvPr>
            <p:ph type="title"/>
          </p:nvPr>
        </p:nvSpPr>
        <p:spPr>
          <a:xfrm>
            <a:off x="340857" y="243489"/>
            <a:ext cx="8844707" cy="553289"/>
          </a:xfrm>
        </p:spPr>
        <p:txBody>
          <a:bodyPr lIns="91440" tIns="45720" rIns="91440" bIns="45720" anchor="t">
            <a:noAutofit/>
          </a:bodyPr>
          <a:lstStyle/>
          <a:p>
            <a:r>
              <a:rPr lang="en-US" sz="3600" dirty="0">
                <a:latin typeface="Arial" panose="020B0604020202020204"/>
                <a:cs typeface="Arial" panose="020B0604020202020204"/>
              </a:rPr>
              <a:t>Example</a:t>
            </a:r>
            <a:endParaRPr lang="en-US" sz="3600" dirty="0"/>
          </a:p>
        </p:txBody>
      </p:sp>
      <p:sp>
        <p:nvSpPr>
          <p:cNvPr id="6" name="Content Placeholder 5"/>
          <p:cNvSpPr>
            <a:spLocks noGrp="1"/>
          </p:cNvSpPr>
          <p:nvPr>
            <p:ph sz="quarter" idx="13"/>
          </p:nvPr>
        </p:nvSpPr>
        <p:spPr>
          <a:xfrm>
            <a:off x="332308" y="1127515"/>
            <a:ext cx="11831982" cy="5287138"/>
          </a:xfrm>
        </p:spPr>
        <p:txBody>
          <a:bodyPr lIns="91440" tIns="45720" rIns="91440" bIns="45720" anchor="t"/>
          <a:lstStyle/>
          <a:p>
            <a:pPr marL="400050" indent="-400050">
              <a:lnSpc>
                <a:spcPct val="100000"/>
              </a:lnSpc>
              <a:spcBef>
                <a:spcPts val="600"/>
              </a:spcBef>
              <a:spcAft>
                <a:spcPts val="600"/>
              </a:spcAft>
              <a:buFont typeface="Wingdings" panose="05000000000000000000" pitchFamily="2" charset="2"/>
              <a:buChar char="v"/>
            </a:pPr>
            <a:endParaRPr lang="en-US" dirty="0">
              <a:latin typeface="Arial" panose="020B0604020202020204"/>
              <a:cs typeface="Arial" panose="020B0604020202020204"/>
            </a:endParaRPr>
          </a:p>
          <a:p>
            <a:pPr marL="400050" indent="-400050">
              <a:lnSpc>
                <a:spcPct val="100000"/>
              </a:lnSpc>
              <a:spcBef>
                <a:spcPts val="600"/>
              </a:spcBef>
              <a:spcAft>
                <a:spcPts val="600"/>
              </a:spcAft>
              <a:buFont typeface="Wingdings" panose="05000000000000000000" pitchFamily="2" charset="2"/>
              <a:buChar char="v"/>
            </a:pPr>
            <a:r>
              <a:rPr lang="en-US">
                <a:latin typeface="Arial" panose="020B0604020202020204"/>
                <a:cs typeface="Arial" panose="020B0604020202020204"/>
              </a:rPr>
              <a:t>Retrieve (trích xuất) </a:t>
            </a:r>
            <a:r>
              <a:rPr lang="en-US" dirty="0">
                <a:latin typeface="Arial" panose="020B0604020202020204"/>
                <a:cs typeface="Arial" panose="020B0604020202020204"/>
              </a:rPr>
              <a:t>the integer that is stored as 01001101 in sign-and-magnitude representation. </a:t>
            </a:r>
            <a:endParaRPr lang="en-US"/>
          </a:p>
          <a:p>
            <a:pPr marL="857250" lvl="1" indent="-400050">
              <a:lnSpc>
                <a:spcPct val="100000"/>
              </a:lnSpc>
              <a:spcBef>
                <a:spcPts val="600"/>
              </a:spcBef>
              <a:spcAft>
                <a:spcPts val="600"/>
              </a:spcAft>
              <a:buFont typeface="Wingdings" panose="05000000000000000000" pitchFamily="2" charset="2"/>
              <a:buChar char="v"/>
            </a:pPr>
            <a:r>
              <a:rPr lang="en-US" dirty="0">
                <a:latin typeface="Arial" panose="020B0604020202020204"/>
                <a:cs typeface="Arial" panose="020B0604020202020204"/>
              </a:rPr>
              <a:t>Since the leftmost bit is 0, the sign is positive. The rest of the bits (1001101) are </a:t>
            </a:r>
            <a:r>
              <a:rPr lang="en-US">
                <a:latin typeface="Arial" panose="020B0604020202020204"/>
                <a:cs typeface="Arial" panose="020B0604020202020204"/>
              </a:rPr>
              <a:t>changed to decimal as 77. After adding the sign, the integer is +77.</a:t>
            </a:r>
            <a:endParaRPr lang="en-US"/>
          </a:p>
          <a:p>
            <a:pPr marL="400050">
              <a:lnSpc>
                <a:spcPct val="100000"/>
              </a:lnSpc>
              <a:spcBef>
                <a:spcPts val="600"/>
              </a:spcBef>
              <a:spcAft>
                <a:spcPts val="600"/>
              </a:spcAft>
              <a:buFont typeface="Wingdings" panose="05000000000000000000" pitchFamily="2" charset="2"/>
              <a:buChar char="v"/>
            </a:pPr>
            <a:endParaRPr lang="en-US" dirty="0">
              <a:latin typeface="Arial" panose="020B0604020202020204"/>
              <a:cs typeface="Arial" panose="020B0604020202020204"/>
            </a:endParaRPr>
          </a:p>
          <a:p>
            <a:pPr marL="400050">
              <a:lnSpc>
                <a:spcPct val="100000"/>
              </a:lnSpc>
              <a:spcBef>
                <a:spcPts val="600"/>
              </a:spcBef>
              <a:spcAft>
                <a:spcPts val="600"/>
              </a:spcAft>
              <a:buFont typeface="Wingdings" panose="05000000000000000000" pitchFamily="2" charset="2"/>
              <a:buChar char="v"/>
            </a:pPr>
            <a:r>
              <a:rPr lang="en-US" dirty="0">
                <a:latin typeface="Arial" panose="020B0604020202020204"/>
                <a:cs typeface="Arial" panose="020B0604020202020204"/>
              </a:rPr>
              <a:t>Retrieve the integer that is stored as 10100001 in sign-and-magnitude representation.</a:t>
            </a:r>
            <a:endParaRPr lang="en-US"/>
          </a:p>
          <a:p>
            <a:pPr marL="857250" lvl="1">
              <a:lnSpc>
                <a:spcPct val="100000"/>
              </a:lnSpc>
              <a:spcBef>
                <a:spcPts val="600"/>
              </a:spcBef>
              <a:spcAft>
                <a:spcPts val="600"/>
              </a:spcAft>
              <a:buFont typeface="Wingdings" panose="05000000000000000000" pitchFamily="2" charset="2"/>
              <a:buChar char="v"/>
            </a:pPr>
            <a:r>
              <a:rPr lang="en-US" dirty="0">
                <a:latin typeface="Arial" panose="020B0604020202020204"/>
                <a:cs typeface="Arial" panose="020B0604020202020204"/>
              </a:rPr>
              <a:t>Since the leftmost bit is 1, the sign is negative. The rest of the bits (0100001) are changed to decimal as 33. After adding the sign, the integer is -33. </a:t>
            </a:r>
            <a:br>
              <a:rPr lang="en-US" dirty="0">
                <a:latin typeface="Arial" panose="020B0604020202020204"/>
                <a:cs typeface="Arial" panose="020B0604020202020204"/>
              </a:rPr>
            </a:br>
            <a:br>
              <a:rPr lang="en-US" dirty="0">
                <a:latin typeface="Arial" panose="020B0604020202020204"/>
                <a:cs typeface="Arial" panose="020B0604020202020204"/>
              </a:rPr>
            </a:br>
            <a:r>
              <a:rPr lang="en-US" dirty="0">
                <a:latin typeface="Arial" panose="020B0604020202020204"/>
                <a:cs typeface="Arial" panose="020B0604020202020204"/>
              </a:rPr>
              <a:t> </a:t>
            </a:r>
            <a:br>
              <a:rPr lang="en-US" dirty="0">
                <a:latin typeface="Arial" panose="020B0604020202020204"/>
                <a:cs typeface="Arial" panose="020B0604020202020204"/>
              </a:rPr>
            </a:br>
            <a:br>
              <a:rPr lang="en-US" dirty="0"/>
            </a:br>
            <a:r>
              <a:rPr lang="en-US" dirty="0">
                <a:latin typeface="Arial" panose="020B0604020202020204"/>
                <a:cs typeface="Arial" panose="020B0604020202020204"/>
              </a:rPr>
              <a:t> </a:t>
            </a:r>
            <a:br>
              <a:rPr lang="en-US" dirty="0"/>
            </a:br>
            <a:endParaRPr lang="en-US"/>
          </a:p>
          <a:p>
            <a:pPr marL="400050" indent="-400050">
              <a:lnSpc>
                <a:spcPct val="100000"/>
              </a:lnSpc>
              <a:spcBef>
                <a:spcPts val="600"/>
              </a:spcBef>
              <a:spcAft>
                <a:spcPts val="600"/>
              </a:spcAft>
              <a:buFont typeface="Wingdings" panose="05000000000000000000" pitchFamily="2" charset="2"/>
              <a:buChar char="v"/>
            </a:pPr>
            <a:endParaRPr lang="en-US"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04C81F4-8D9B-F149-A772-453CF73C4882}" type="datetime1">
              <a:rPr lang="en-US" smtClean="0"/>
              <a:t>11/13/2023</a:t>
            </a:fld>
            <a:endParaRPr lang="en-US"/>
          </a:p>
        </p:txBody>
      </p:sp>
      <p:sp>
        <p:nvSpPr>
          <p:cNvPr id="3" name="Footer Placeholder 2"/>
          <p:cNvSpPr>
            <a:spLocks noGrp="1"/>
          </p:cNvSpPr>
          <p:nvPr>
            <p:ph type="ftr" sz="quarter" idx="11"/>
          </p:nvPr>
        </p:nvSpPr>
        <p:spPr/>
        <p:txBody>
          <a:bodyPr/>
          <a:lstStyle/>
          <a:p>
            <a:r>
              <a:rPr lang="en-US"/>
              <a:t>Faculty of Computer Science</a:t>
            </a:r>
          </a:p>
        </p:txBody>
      </p:sp>
      <p:sp>
        <p:nvSpPr>
          <p:cNvPr id="4" name="Slide Number Placeholder 3"/>
          <p:cNvSpPr>
            <a:spLocks noGrp="1"/>
          </p:cNvSpPr>
          <p:nvPr>
            <p:ph type="sldNum" sz="quarter" idx="12"/>
          </p:nvPr>
        </p:nvSpPr>
        <p:spPr/>
        <p:txBody>
          <a:bodyPr/>
          <a:lstStyle/>
          <a:p>
            <a:fld id="{086B6608-6F69-448F-99DC-C9E613BFB696}" type="slidenum">
              <a:rPr lang="en-US" smtClean="0"/>
              <a:t>16</a:t>
            </a:fld>
            <a:endParaRPr lang="en-US"/>
          </a:p>
        </p:txBody>
      </p:sp>
      <p:sp>
        <p:nvSpPr>
          <p:cNvPr id="5" name="Title 4"/>
          <p:cNvSpPr>
            <a:spLocks noGrp="1"/>
          </p:cNvSpPr>
          <p:nvPr>
            <p:ph type="title"/>
          </p:nvPr>
        </p:nvSpPr>
        <p:spPr>
          <a:xfrm>
            <a:off x="340857" y="243489"/>
            <a:ext cx="8844707" cy="553289"/>
          </a:xfrm>
        </p:spPr>
        <p:txBody>
          <a:bodyPr lIns="91440" tIns="45720" rIns="91440" bIns="45720" anchor="t">
            <a:noAutofit/>
          </a:bodyPr>
          <a:lstStyle/>
          <a:p>
            <a:r>
              <a:rPr lang="en-US" sz="3600" dirty="0">
                <a:latin typeface="Arial" panose="020B0604020202020204"/>
                <a:cs typeface="Arial" panose="020B0604020202020204"/>
              </a:rPr>
              <a:t>Overflow</a:t>
            </a:r>
            <a:endParaRPr lang="en-US" sz="3600" dirty="0"/>
          </a:p>
        </p:txBody>
      </p:sp>
      <p:sp>
        <p:nvSpPr>
          <p:cNvPr id="6" name="Content Placeholder 5"/>
          <p:cNvSpPr>
            <a:spLocks noGrp="1"/>
          </p:cNvSpPr>
          <p:nvPr>
            <p:ph sz="quarter" idx="13"/>
          </p:nvPr>
        </p:nvSpPr>
        <p:spPr>
          <a:xfrm>
            <a:off x="332308" y="1127515"/>
            <a:ext cx="11831982" cy="5287138"/>
          </a:xfrm>
        </p:spPr>
        <p:txBody>
          <a:bodyPr lIns="91440" tIns="45720" rIns="91440" bIns="45720" anchor="t"/>
          <a:lstStyle/>
          <a:p>
            <a:pPr marL="400050" indent="-400050">
              <a:lnSpc>
                <a:spcPct val="100000"/>
              </a:lnSpc>
              <a:spcBef>
                <a:spcPts val="600"/>
              </a:spcBef>
              <a:spcAft>
                <a:spcPts val="600"/>
              </a:spcAft>
              <a:buFont typeface="Wingdings" panose="05000000000000000000" pitchFamily="2" charset="2"/>
              <a:buChar char="v"/>
            </a:pPr>
            <a:endParaRPr lang="en-US" dirty="0">
              <a:latin typeface="Arial" panose="020B0604020202020204"/>
              <a:cs typeface="Arial" panose="020B0604020202020204"/>
            </a:endParaRPr>
          </a:p>
          <a:p>
            <a:pPr marL="0" indent="0">
              <a:lnSpc>
                <a:spcPct val="100000"/>
              </a:lnSpc>
              <a:spcBef>
                <a:spcPts val="600"/>
              </a:spcBef>
              <a:spcAft>
                <a:spcPts val="600"/>
              </a:spcAft>
              <a:buFont typeface="Wingdings" panose="05000000000000000000" pitchFamily="2" charset="2"/>
              <a:buNone/>
            </a:pPr>
            <a:r>
              <a:rPr lang="en-US" dirty="0">
                <a:latin typeface="Arial" panose="020B0604020202020204"/>
                <a:cs typeface="Arial" panose="020B0604020202020204"/>
              </a:rPr>
              <a:t> </a:t>
            </a:r>
            <a:br>
              <a:rPr lang="en-US" dirty="0">
                <a:latin typeface="Arial" panose="020B0604020202020204"/>
                <a:cs typeface="Arial" panose="020B0604020202020204"/>
              </a:rPr>
            </a:br>
            <a:br>
              <a:rPr lang="en-US" dirty="0"/>
            </a:br>
            <a:r>
              <a:rPr lang="en-US" dirty="0">
                <a:latin typeface="Arial" panose="020B0604020202020204"/>
                <a:cs typeface="Arial" panose="020B0604020202020204"/>
              </a:rPr>
              <a:t> </a:t>
            </a:r>
            <a:br>
              <a:rPr lang="en-US" dirty="0"/>
            </a:br>
            <a:endParaRPr lang="en-US"/>
          </a:p>
          <a:p>
            <a:pPr marL="400050" indent="-400050">
              <a:lnSpc>
                <a:spcPct val="100000"/>
              </a:lnSpc>
              <a:spcBef>
                <a:spcPts val="600"/>
              </a:spcBef>
              <a:spcAft>
                <a:spcPts val="600"/>
              </a:spcAft>
              <a:buFont typeface="Wingdings" panose="05000000000000000000" pitchFamily="2" charset="2"/>
              <a:buChar char="v"/>
            </a:pPr>
            <a:endParaRPr lang="en-US" dirty="0"/>
          </a:p>
        </p:txBody>
      </p:sp>
      <p:pic>
        <p:nvPicPr>
          <p:cNvPr id="7" name="Picture 6"/>
          <p:cNvPicPr>
            <a:picLocks noChangeAspect="1"/>
          </p:cNvPicPr>
          <p:nvPr/>
        </p:nvPicPr>
        <p:blipFill>
          <a:blip r:embed="rId3"/>
          <a:stretch>
            <a:fillRect/>
          </a:stretch>
        </p:blipFill>
        <p:spPr>
          <a:xfrm>
            <a:off x="655320" y="909320"/>
            <a:ext cx="9939020" cy="550545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04C81F4-8D9B-F149-A772-453CF73C4882}" type="datetime1">
              <a:rPr lang="en-US" smtClean="0"/>
              <a:t>11/13/2023</a:t>
            </a:fld>
            <a:endParaRPr lang="en-US"/>
          </a:p>
        </p:txBody>
      </p:sp>
      <p:sp>
        <p:nvSpPr>
          <p:cNvPr id="3" name="Footer Placeholder 2"/>
          <p:cNvSpPr>
            <a:spLocks noGrp="1"/>
          </p:cNvSpPr>
          <p:nvPr>
            <p:ph type="ftr" sz="quarter" idx="11"/>
          </p:nvPr>
        </p:nvSpPr>
        <p:spPr/>
        <p:txBody>
          <a:bodyPr/>
          <a:lstStyle/>
          <a:p>
            <a:r>
              <a:rPr lang="en-US"/>
              <a:t>Faculty of Computer Science</a:t>
            </a:r>
          </a:p>
        </p:txBody>
      </p:sp>
      <p:sp>
        <p:nvSpPr>
          <p:cNvPr id="4" name="Slide Number Placeholder 3"/>
          <p:cNvSpPr>
            <a:spLocks noGrp="1"/>
          </p:cNvSpPr>
          <p:nvPr>
            <p:ph type="sldNum" sz="quarter" idx="12"/>
          </p:nvPr>
        </p:nvSpPr>
        <p:spPr/>
        <p:txBody>
          <a:bodyPr/>
          <a:lstStyle/>
          <a:p>
            <a:fld id="{086B6608-6F69-448F-99DC-C9E613BFB696}" type="slidenum">
              <a:rPr lang="en-US" smtClean="0"/>
              <a:t>17</a:t>
            </a:fld>
            <a:endParaRPr lang="en-US"/>
          </a:p>
        </p:txBody>
      </p:sp>
      <p:sp>
        <p:nvSpPr>
          <p:cNvPr id="5" name="Title 4"/>
          <p:cNvSpPr>
            <a:spLocks noGrp="1"/>
          </p:cNvSpPr>
          <p:nvPr>
            <p:ph type="title"/>
          </p:nvPr>
        </p:nvSpPr>
        <p:spPr>
          <a:xfrm>
            <a:off x="340857" y="243489"/>
            <a:ext cx="8844707" cy="553289"/>
          </a:xfrm>
        </p:spPr>
        <p:txBody>
          <a:bodyPr lIns="91440" tIns="45720" rIns="91440" bIns="45720" anchor="t">
            <a:noAutofit/>
          </a:bodyPr>
          <a:lstStyle/>
          <a:p>
            <a:r>
              <a:rPr lang="en-US" sz="3600" dirty="0">
                <a:latin typeface="Arial" panose="020B0604020202020204"/>
                <a:cs typeface="Arial" panose="020B0604020202020204"/>
              </a:rPr>
              <a:t>Two’s complement representation</a:t>
            </a:r>
            <a:br>
              <a:rPr lang="en-US" sz="3600" dirty="0">
                <a:latin typeface="Arial" panose="020B0604020202020204"/>
                <a:cs typeface="Arial" panose="020B0604020202020204"/>
              </a:rPr>
            </a:br>
            <a:r>
              <a:rPr lang="en-US" sz="3600" dirty="0">
                <a:latin typeface="Arial" panose="020B0604020202020204"/>
                <a:cs typeface="Arial" panose="020B0604020202020204"/>
              </a:rPr>
              <a:t> </a:t>
            </a:r>
            <a:br>
              <a:rPr lang="en-US" sz="3600" dirty="0">
                <a:latin typeface="Arial" panose="020B0604020202020204"/>
                <a:cs typeface="Arial" panose="020B0604020202020204"/>
              </a:rPr>
            </a:br>
            <a:endParaRPr lang="en-US" sz="3600" dirty="0"/>
          </a:p>
        </p:txBody>
      </p:sp>
      <p:sp>
        <p:nvSpPr>
          <p:cNvPr id="6" name="Content Placeholder 5"/>
          <p:cNvSpPr>
            <a:spLocks noGrp="1"/>
          </p:cNvSpPr>
          <p:nvPr>
            <p:ph sz="quarter" idx="13"/>
          </p:nvPr>
        </p:nvSpPr>
        <p:spPr>
          <a:xfrm>
            <a:off x="330094" y="1122218"/>
            <a:ext cx="11021498" cy="4881075"/>
          </a:xfrm>
        </p:spPr>
        <p:txBody>
          <a:bodyPr lIns="91440" tIns="45720" rIns="91440" bIns="45720" anchor="t"/>
          <a:lstStyle/>
          <a:p>
            <a:pPr marL="400050" indent="-400050">
              <a:lnSpc>
                <a:spcPct val="100000"/>
              </a:lnSpc>
              <a:spcBef>
                <a:spcPts val="600"/>
              </a:spcBef>
              <a:spcAft>
                <a:spcPts val="600"/>
              </a:spcAft>
              <a:buFont typeface="Wingdings" panose="05000000000000000000" pitchFamily="2" charset="2"/>
              <a:buChar char="v"/>
            </a:pPr>
            <a:r>
              <a:rPr lang="en-US" sz="3000" dirty="0">
                <a:latin typeface="Arial" panose="020B0604020202020204"/>
                <a:cs typeface="Arial" panose="020B0604020202020204"/>
              </a:rPr>
              <a:t>Almost all computers use two’s complement representation to store a signed integer in an n-bit memory location.</a:t>
            </a:r>
          </a:p>
          <a:p>
            <a:pPr marL="400050" indent="-400050">
              <a:lnSpc>
                <a:spcPct val="100000"/>
              </a:lnSpc>
              <a:spcBef>
                <a:spcPts val="600"/>
              </a:spcBef>
              <a:spcAft>
                <a:spcPts val="600"/>
              </a:spcAft>
              <a:buFont typeface="Wingdings" panose="05000000000000000000" pitchFamily="2" charset="2"/>
              <a:buChar char="v"/>
            </a:pPr>
            <a:r>
              <a:rPr lang="en-US" sz="3000" dirty="0">
                <a:latin typeface="Arial" panose="020B0604020202020204"/>
                <a:cs typeface="Arial" panose="020B0604020202020204"/>
              </a:rPr>
              <a:t>The leftmost bit defines the sign of the integer. If it is 0, the integer is positive. If it is 1, the integer is negative.</a:t>
            </a:r>
            <a:br>
              <a:rPr lang="en-US" sz="3000" dirty="0">
                <a:latin typeface="Arial" panose="020B0604020202020204"/>
                <a:cs typeface="Arial" panose="020B0604020202020204"/>
              </a:rPr>
            </a:br>
            <a:r>
              <a:rPr lang="en-US" sz="3000" dirty="0">
                <a:latin typeface="Arial" panose="020B0604020202020204"/>
                <a:cs typeface="Arial" panose="020B0604020202020204"/>
              </a:rPr>
              <a:t> </a:t>
            </a:r>
            <a:br>
              <a:rPr lang="en-US" sz="3000" dirty="0">
                <a:latin typeface="Arial" panose="020B0604020202020204"/>
                <a:cs typeface="Arial" panose="020B0604020202020204"/>
              </a:rPr>
            </a:br>
            <a:endParaRPr lang="en-US" sz="3000" dirty="0">
              <a:latin typeface="Arial" panose="020B0604020202020204"/>
              <a:cs typeface="Arial" panose="020B0604020202020204"/>
            </a:endParaRPr>
          </a:p>
          <a:p>
            <a:pPr marL="0" indent="0">
              <a:spcBef>
                <a:spcPts val="600"/>
              </a:spcBef>
              <a:spcAft>
                <a:spcPts val="600"/>
              </a:spcAft>
              <a:buNone/>
            </a:pPr>
            <a:endParaRPr lang="en-US" sz="3000"/>
          </a:p>
        </p:txBody>
      </p:sp>
      <p:pic>
        <p:nvPicPr>
          <p:cNvPr id="8" name="Picture 7"/>
          <p:cNvPicPr>
            <a:picLocks noChangeAspect="1"/>
          </p:cNvPicPr>
          <p:nvPr/>
        </p:nvPicPr>
        <p:blipFill>
          <a:blip r:embed="rId3"/>
          <a:stretch>
            <a:fillRect/>
          </a:stretch>
        </p:blipFill>
        <p:spPr>
          <a:xfrm>
            <a:off x="798945" y="3426182"/>
            <a:ext cx="10190018" cy="2834273"/>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04C81F4-8D9B-F149-A772-453CF73C4882}" type="datetime1">
              <a:rPr lang="en-US" smtClean="0"/>
              <a:t>11/13/2023</a:t>
            </a:fld>
            <a:endParaRPr lang="en-US"/>
          </a:p>
        </p:txBody>
      </p:sp>
      <p:sp>
        <p:nvSpPr>
          <p:cNvPr id="3" name="Footer Placeholder 2"/>
          <p:cNvSpPr>
            <a:spLocks noGrp="1"/>
          </p:cNvSpPr>
          <p:nvPr>
            <p:ph type="ftr" sz="quarter" idx="11"/>
          </p:nvPr>
        </p:nvSpPr>
        <p:spPr/>
        <p:txBody>
          <a:bodyPr/>
          <a:lstStyle/>
          <a:p>
            <a:r>
              <a:rPr lang="en-US"/>
              <a:t>Faculty of Computer Science</a:t>
            </a:r>
          </a:p>
        </p:txBody>
      </p:sp>
      <p:sp>
        <p:nvSpPr>
          <p:cNvPr id="4" name="Slide Number Placeholder 3"/>
          <p:cNvSpPr>
            <a:spLocks noGrp="1"/>
          </p:cNvSpPr>
          <p:nvPr>
            <p:ph type="sldNum" sz="quarter" idx="12"/>
          </p:nvPr>
        </p:nvSpPr>
        <p:spPr/>
        <p:txBody>
          <a:bodyPr/>
          <a:lstStyle/>
          <a:p>
            <a:fld id="{086B6608-6F69-448F-99DC-C9E613BFB696}" type="slidenum">
              <a:rPr lang="en-US" smtClean="0"/>
              <a:t>18</a:t>
            </a:fld>
            <a:endParaRPr lang="en-US"/>
          </a:p>
        </p:txBody>
      </p:sp>
      <p:sp>
        <p:nvSpPr>
          <p:cNvPr id="5" name="Title 4"/>
          <p:cNvSpPr>
            <a:spLocks noGrp="1"/>
          </p:cNvSpPr>
          <p:nvPr>
            <p:ph type="title"/>
          </p:nvPr>
        </p:nvSpPr>
        <p:spPr>
          <a:xfrm>
            <a:off x="340857" y="243489"/>
            <a:ext cx="8844707" cy="553289"/>
          </a:xfrm>
        </p:spPr>
        <p:txBody>
          <a:bodyPr lIns="91440" tIns="45720" rIns="91440" bIns="45720" anchor="t">
            <a:noAutofit/>
          </a:bodyPr>
          <a:lstStyle/>
          <a:p>
            <a:r>
              <a:rPr lang="en-US" sz="3600" dirty="0">
                <a:latin typeface="Arial" panose="020B0604020202020204"/>
                <a:cs typeface="Arial" panose="020B0604020202020204"/>
              </a:rPr>
              <a:t>Two’s complement representation</a:t>
            </a:r>
            <a:br>
              <a:rPr lang="en-US" sz="3600" dirty="0">
                <a:latin typeface="Arial" panose="020B0604020202020204"/>
                <a:cs typeface="Arial" panose="020B0604020202020204"/>
              </a:rPr>
            </a:br>
            <a:r>
              <a:rPr lang="en-US" sz="3600" dirty="0">
                <a:latin typeface="Arial" panose="020B0604020202020204"/>
                <a:cs typeface="Arial" panose="020B0604020202020204"/>
              </a:rPr>
              <a:t> </a:t>
            </a:r>
            <a:br>
              <a:rPr lang="en-US" sz="3600" dirty="0">
                <a:latin typeface="Arial" panose="020B0604020202020204"/>
                <a:cs typeface="Arial" panose="020B0604020202020204"/>
              </a:rPr>
            </a:br>
            <a:endParaRPr lang="en-US" sz="3600" dirty="0"/>
          </a:p>
        </p:txBody>
      </p:sp>
      <p:sp>
        <p:nvSpPr>
          <p:cNvPr id="6" name="Content Placeholder 5"/>
          <p:cNvSpPr>
            <a:spLocks noGrp="1"/>
          </p:cNvSpPr>
          <p:nvPr>
            <p:ph sz="quarter" idx="13"/>
          </p:nvPr>
        </p:nvSpPr>
        <p:spPr>
          <a:xfrm>
            <a:off x="330094" y="1122218"/>
            <a:ext cx="11021498" cy="4881075"/>
          </a:xfrm>
        </p:spPr>
        <p:txBody>
          <a:bodyPr lIns="91440" tIns="45720" rIns="91440" bIns="45720" anchor="t"/>
          <a:lstStyle/>
          <a:p>
            <a:pPr marL="400050" indent="-400050">
              <a:lnSpc>
                <a:spcPct val="100000"/>
              </a:lnSpc>
              <a:spcBef>
                <a:spcPts val="600"/>
              </a:spcBef>
              <a:spcAft>
                <a:spcPts val="600"/>
              </a:spcAft>
              <a:buFont typeface="Wingdings" panose="05000000000000000000" pitchFamily="2" charset="2"/>
              <a:buChar char="v"/>
            </a:pPr>
            <a:r>
              <a:rPr lang="en-US" sz="3000">
                <a:latin typeface="Arial" panose="020B0604020202020204"/>
                <a:cs typeface="Arial" panose="020B0604020202020204"/>
              </a:rPr>
              <a:t>Two operations:</a:t>
            </a:r>
            <a:endParaRPr lang="en-US"/>
          </a:p>
          <a:p>
            <a:pPr marL="857250" lvl="1" indent="-342900">
              <a:lnSpc>
                <a:spcPct val="100000"/>
              </a:lnSpc>
              <a:spcBef>
                <a:spcPts val="600"/>
              </a:spcBef>
              <a:spcAft>
                <a:spcPts val="600"/>
              </a:spcAft>
              <a:buFont typeface="Wingdings" panose="05000000000000000000" pitchFamily="2" charset="2"/>
              <a:buChar char="v"/>
            </a:pPr>
            <a:r>
              <a:rPr lang="en-US" sz="2600">
                <a:latin typeface="Arial" panose="020B0604020202020204"/>
                <a:cs typeface="Arial" panose="020B0604020202020204"/>
              </a:rPr>
              <a:t>one’s completing - taking the one’s complement of an integer.</a:t>
            </a:r>
          </a:p>
          <a:p>
            <a:pPr marL="1314450" lvl="2" indent="-342900">
              <a:lnSpc>
                <a:spcPct val="100000"/>
              </a:lnSpc>
              <a:spcBef>
                <a:spcPts val="600"/>
              </a:spcBef>
              <a:spcAft>
                <a:spcPts val="600"/>
              </a:spcAft>
              <a:buFont typeface="Wingdings" panose="05000000000000000000" pitchFamily="2" charset="2"/>
              <a:buChar char="v"/>
            </a:pPr>
            <a:r>
              <a:rPr lang="en-US" sz="2200">
                <a:latin typeface="Arial" panose="020B0604020202020204"/>
                <a:cs typeface="Arial" panose="020B0604020202020204"/>
              </a:rPr>
              <a:t>This operation simply reverses (flips) each bit. A 0-bit is changed to a 1-bit, a 1-bit is changed to a 0-bit. </a:t>
            </a:r>
          </a:p>
          <a:p>
            <a:pPr marL="857250" lvl="1" indent="-342900">
              <a:lnSpc>
                <a:spcPct val="100000"/>
              </a:lnSpc>
              <a:spcBef>
                <a:spcPts val="600"/>
              </a:spcBef>
              <a:spcAft>
                <a:spcPts val="600"/>
              </a:spcAft>
              <a:buFont typeface="Wingdings" panose="05000000000000000000" pitchFamily="2" charset="2"/>
              <a:buChar char="v"/>
            </a:pPr>
            <a:r>
              <a:rPr lang="en-US" sz="2600">
                <a:latin typeface="Arial" panose="020B0604020202020204"/>
                <a:cs typeface="Arial" panose="020B0604020202020204"/>
              </a:rPr>
              <a:t>two’s completing - taking the two’s complement of an integer.</a:t>
            </a:r>
            <a:endParaRPr lang="en-US"/>
          </a:p>
          <a:p>
            <a:pPr marL="1314450" lvl="2" indent="-342900">
              <a:lnSpc>
                <a:spcPct val="100000"/>
              </a:lnSpc>
              <a:spcBef>
                <a:spcPts val="600"/>
              </a:spcBef>
              <a:spcAft>
                <a:spcPts val="600"/>
              </a:spcAft>
              <a:buFont typeface="Wingdings" panose="05000000000000000000" pitchFamily="2" charset="2"/>
              <a:buChar char="v"/>
            </a:pPr>
            <a:r>
              <a:rPr lang="en-US" sz="2200">
                <a:latin typeface="Arial" panose="020B0604020202020204"/>
                <a:cs typeface="Arial" panose="020B0604020202020204"/>
              </a:rPr>
              <a:t>This operation is done in two steps. First, we copy bits from the right until a 1</a:t>
            </a:r>
            <a:br>
              <a:rPr lang="en-US" sz="2200">
                <a:latin typeface="Arial" panose="020B0604020202020204"/>
                <a:cs typeface="Arial" panose="020B0604020202020204"/>
              </a:rPr>
            </a:br>
            <a:r>
              <a:rPr lang="en-US" sz="2200">
                <a:latin typeface="Arial" panose="020B0604020202020204"/>
                <a:cs typeface="Arial" panose="020B0604020202020204"/>
              </a:rPr>
              <a:t>is copied, Then, we flip the rest of the bits. </a:t>
            </a:r>
          </a:p>
          <a:p>
            <a:pPr marL="857250" lvl="1" indent="-342900">
              <a:lnSpc>
                <a:spcPct val="100000"/>
              </a:lnSpc>
              <a:spcBef>
                <a:spcPts val="600"/>
              </a:spcBef>
              <a:spcAft>
                <a:spcPts val="600"/>
              </a:spcAft>
              <a:buFont typeface="Wingdings" panose="05000000000000000000" pitchFamily="2" charset="2"/>
              <a:buChar char="v"/>
            </a:pPr>
            <a:r>
              <a:rPr lang="en-US" sz="2600">
                <a:latin typeface="Arial" panose="020B0604020202020204"/>
                <a:cs typeface="Arial" panose="020B0604020202020204"/>
              </a:rPr>
              <a:t>If we apply each operation twice on a number, we will get this integer.</a:t>
            </a:r>
            <a:br>
              <a:rPr lang="en-US" sz="2600">
                <a:latin typeface="Arial" panose="020B0604020202020204"/>
                <a:cs typeface="Arial" panose="020B0604020202020204"/>
              </a:rPr>
            </a:br>
            <a:endParaRPr lang="en-US" sz="2600">
              <a:latin typeface="Arial" panose="020B0604020202020204"/>
              <a:cs typeface="Arial" panose="020B0604020202020204"/>
            </a:endParaRPr>
          </a:p>
          <a:p>
            <a:pPr marL="514350" lvl="1" indent="0">
              <a:lnSpc>
                <a:spcPct val="100000"/>
              </a:lnSpc>
              <a:spcBef>
                <a:spcPts val="600"/>
              </a:spcBef>
              <a:spcAft>
                <a:spcPts val="600"/>
              </a:spcAft>
              <a:buNone/>
            </a:pPr>
            <a:br>
              <a:rPr lang="en-US" sz="2600">
                <a:latin typeface="Arial" panose="020B0604020202020204"/>
                <a:cs typeface="Arial" panose="020B0604020202020204"/>
              </a:rPr>
            </a:br>
            <a:br>
              <a:rPr lang="en-US" sz="2600">
                <a:latin typeface="Arial" panose="020B0604020202020204"/>
                <a:cs typeface="Arial" panose="020B0604020202020204"/>
              </a:rPr>
            </a:br>
            <a:br>
              <a:rPr lang="en-US" sz="2600">
                <a:latin typeface="Arial" panose="020B0604020202020204"/>
                <a:cs typeface="Arial" panose="020B0604020202020204"/>
              </a:rPr>
            </a:br>
            <a:endParaRPr lang="en-US" sz="2600">
              <a:latin typeface="Arial" panose="020B0604020202020204"/>
              <a:cs typeface="Arial" panose="020B0604020202020204"/>
            </a:endParaRPr>
          </a:p>
          <a:p>
            <a:pPr marL="400050" indent="-400050">
              <a:lnSpc>
                <a:spcPct val="100000"/>
              </a:lnSpc>
              <a:spcBef>
                <a:spcPts val="600"/>
              </a:spcBef>
              <a:spcAft>
                <a:spcPts val="600"/>
              </a:spcAft>
              <a:buFont typeface="Wingdings" panose="05000000000000000000" pitchFamily="2" charset="2"/>
              <a:buChar char="v"/>
            </a:pPr>
            <a:endParaRPr lang="en-US" sz="3000" dirty="0">
              <a:latin typeface="Arial" panose="020B0604020202020204"/>
              <a:cs typeface="Arial" panose="020B0604020202020204"/>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04C81F4-8D9B-F149-A772-453CF73C4882}" type="datetime1">
              <a:rPr lang="en-US" smtClean="0"/>
              <a:t>11/13/2023</a:t>
            </a:fld>
            <a:endParaRPr lang="en-US"/>
          </a:p>
        </p:txBody>
      </p:sp>
      <p:sp>
        <p:nvSpPr>
          <p:cNvPr id="3" name="Footer Placeholder 2"/>
          <p:cNvSpPr>
            <a:spLocks noGrp="1"/>
          </p:cNvSpPr>
          <p:nvPr>
            <p:ph type="ftr" sz="quarter" idx="11"/>
          </p:nvPr>
        </p:nvSpPr>
        <p:spPr/>
        <p:txBody>
          <a:bodyPr/>
          <a:lstStyle/>
          <a:p>
            <a:r>
              <a:rPr lang="en-US"/>
              <a:t>Faculty of Computer Science</a:t>
            </a:r>
          </a:p>
        </p:txBody>
      </p:sp>
      <p:sp>
        <p:nvSpPr>
          <p:cNvPr id="4" name="Slide Number Placeholder 3"/>
          <p:cNvSpPr>
            <a:spLocks noGrp="1"/>
          </p:cNvSpPr>
          <p:nvPr>
            <p:ph type="sldNum" sz="quarter" idx="12"/>
          </p:nvPr>
        </p:nvSpPr>
        <p:spPr/>
        <p:txBody>
          <a:bodyPr/>
          <a:lstStyle/>
          <a:p>
            <a:fld id="{086B6608-6F69-448F-99DC-C9E613BFB696}" type="slidenum">
              <a:rPr lang="en-US" smtClean="0"/>
              <a:t>19</a:t>
            </a:fld>
            <a:endParaRPr lang="en-US"/>
          </a:p>
        </p:txBody>
      </p:sp>
      <p:sp>
        <p:nvSpPr>
          <p:cNvPr id="5" name="Title 4"/>
          <p:cNvSpPr>
            <a:spLocks noGrp="1"/>
          </p:cNvSpPr>
          <p:nvPr>
            <p:ph type="title"/>
          </p:nvPr>
        </p:nvSpPr>
        <p:spPr>
          <a:xfrm>
            <a:off x="329312" y="243489"/>
            <a:ext cx="9491252" cy="553289"/>
          </a:xfrm>
        </p:spPr>
        <p:txBody>
          <a:bodyPr lIns="91440" tIns="45720" rIns="91440" bIns="45720" anchor="t">
            <a:noAutofit/>
          </a:bodyPr>
          <a:lstStyle/>
          <a:p>
            <a:r>
              <a:rPr lang="en-US" sz="2800" dirty="0">
                <a:latin typeface="Arial" panose="020B0604020202020204"/>
                <a:cs typeface="Arial" panose="020B0604020202020204"/>
              </a:rPr>
              <a:t>Store/Retrieve an integer in two’s complement format</a:t>
            </a:r>
            <a:br>
              <a:rPr lang="en-US" sz="2800" dirty="0">
                <a:latin typeface="Arial" panose="020B0604020202020204"/>
                <a:cs typeface="Arial" panose="020B0604020202020204"/>
              </a:rPr>
            </a:br>
            <a:r>
              <a:rPr lang="en-US" sz="2800" dirty="0">
                <a:latin typeface="Arial" panose="020B0604020202020204"/>
                <a:cs typeface="Arial" panose="020B0604020202020204"/>
              </a:rPr>
              <a:t> </a:t>
            </a:r>
            <a:br>
              <a:rPr lang="en-US" sz="2800" dirty="0"/>
            </a:br>
            <a:endParaRPr lang="en-US" sz="2800"/>
          </a:p>
        </p:txBody>
      </p:sp>
      <p:sp>
        <p:nvSpPr>
          <p:cNvPr id="6" name="Content Placeholder 5"/>
          <p:cNvSpPr>
            <a:spLocks noGrp="1"/>
          </p:cNvSpPr>
          <p:nvPr>
            <p:ph sz="quarter" idx="13"/>
          </p:nvPr>
        </p:nvSpPr>
        <p:spPr>
          <a:xfrm>
            <a:off x="332308" y="961259"/>
            <a:ext cx="11541037" cy="5287138"/>
          </a:xfrm>
        </p:spPr>
        <p:txBody>
          <a:bodyPr lIns="91440" tIns="45720" rIns="91440" bIns="45720" anchor="t"/>
          <a:lstStyle/>
          <a:p>
            <a:pPr>
              <a:lnSpc>
                <a:spcPct val="100000"/>
              </a:lnSpc>
              <a:spcBef>
                <a:spcPts val="600"/>
              </a:spcBef>
              <a:spcAft>
                <a:spcPts val="600"/>
              </a:spcAft>
              <a:buFont typeface="Wingdings" panose="05000000000000000000" pitchFamily="2" charset="2"/>
              <a:buChar char="v"/>
            </a:pPr>
            <a:r>
              <a:rPr lang="en-US" dirty="0">
                <a:latin typeface="Arial" panose="020B0604020202020204"/>
                <a:cs typeface="Arial" panose="020B0604020202020204"/>
              </a:rPr>
              <a:t>Store:</a:t>
            </a:r>
          </a:p>
          <a:p>
            <a:pPr lvl="1">
              <a:lnSpc>
                <a:spcPct val="100000"/>
              </a:lnSpc>
              <a:spcBef>
                <a:spcPts val="600"/>
              </a:spcBef>
              <a:spcAft>
                <a:spcPts val="600"/>
              </a:spcAft>
              <a:buFont typeface="Wingdings" panose="05000000000000000000" pitchFamily="2" charset="2"/>
              <a:buChar char="v"/>
            </a:pPr>
            <a:r>
              <a:rPr lang="en-US" dirty="0">
                <a:latin typeface="Arial" panose="020B0604020202020204"/>
                <a:cs typeface="Arial" panose="020B0604020202020204"/>
              </a:rPr>
              <a:t> Change </a:t>
            </a:r>
            <a:r>
              <a:rPr lang="en-US">
                <a:latin typeface="Arial" panose="020B0604020202020204"/>
                <a:cs typeface="Arial" panose="020B0604020202020204"/>
              </a:rPr>
              <a:t>the absolute </a:t>
            </a:r>
            <a:r>
              <a:rPr lang="en-US">
                <a:solidFill>
                  <a:srgbClr val="FF0000"/>
                </a:solidFill>
                <a:latin typeface="Arial" panose="020B0604020202020204"/>
                <a:cs typeface="Arial" panose="020B0604020202020204"/>
              </a:rPr>
              <a:t>(giá trị tuyệt đối)</a:t>
            </a:r>
            <a:r>
              <a:rPr lang="en-US">
                <a:latin typeface="Arial" panose="020B0604020202020204"/>
                <a:cs typeface="Arial" panose="020B0604020202020204"/>
              </a:rPr>
              <a:t> </a:t>
            </a:r>
            <a:r>
              <a:rPr lang="en-US" dirty="0">
                <a:latin typeface="Arial" panose="020B0604020202020204"/>
                <a:cs typeface="Arial" panose="020B0604020202020204"/>
              </a:rPr>
              <a:t>value of the integer is to an n-bit binary.</a:t>
            </a:r>
          </a:p>
          <a:p>
            <a:pPr lvl="1">
              <a:lnSpc>
                <a:spcPct val="100000"/>
              </a:lnSpc>
              <a:spcBef>
                <a:spcPts val="600"/>
              </a:spcBef>
              <a:spcAft>
                <a:spcPts val="600"/>
              </a:spcAft>
              <a:buFont typeface="Wingdings" panose="05000000000000000000" pitchFamily="2" charset="2"/>
              <a:buChar char="v"/>
            </a:pPr>
            <a:r>
              <a:rPr lang="en-US" dirty="0">
                <a:latin typeface="Arial" panose="020B0604020202020204"/>
                <a:cs typeface="Arial" panose="020B0604020202020204"/>
              </a:rPr>
              <a:t> If the integer is positive or zero, it is stored as it is.</a:t>
            </a:r>
          </a:p>
          <a:p>
            <a:pPr lvl="1">
              <a:lnSpc>
                <a:spcPct val="100000"/>
              </a:lnSpc>
              <a:spcBef>
                <a:spcPts val="600"/>
              </a:spcBef>
              <a:spcAft>
                <a:spcPts val="600"/>
              </a:spcAft>
              <a:buFont typeface="Wingdings" panose="05000000000000000000" pitchFamily="2" charset="2"/>
              <a:buChar char="v"/>
            </a:pPr>
            <a:r>
              <a:rPr lang="en-US" dirty="0">
                <a:latin typeface="Arial" panose="020B0604020202020204"/>
                <a:cs typeface="Arial" panose="020B0604020202020204"/>
              </a:rPr>
              <a:t> If it is negative, the computer takes the two’s complement of the integer and then stores it. </a:t>
            </a:r>
            <a:endParaRPr lang="en-US" dirty="0"/>
          </a:p>
          <a:p>
            <a:pPr indent="-400050">
              <a:lnSpc>
                <a:spcPct val="100000"/>
              </a:lnSpc>
              <a:spcBef>
                <a:spcPts val="600"/>
              </a:spcBef>
              <a:spcAft>
                <a:spcPts val="600"/>
              </a:spcAft>
              <a:buFont typeface="Wingdings" panose="05000000000000000000" pitchFamily="2" charset="2"/>
              <a:buChar char="v"/>
            </a:pPr>
            <a:r>
              <a:rPr lang="en-US" dirty="0">
                <a:latin typeface="Arial" panose="020B0604020202020204"/>
                <a:cs typeface="Arial" panose="020B0604020202020204"/>
              </a:rPr>
              <a:t>Retrieve:</a:t>
            </a:r>
            <a:endParaRPr lang="en-US" dirty="0"/>
          </a:p>
          <a:p>
            <a:pPr lvl="1" indent="-400050">
              <a:lnSpc>
                <a:spcPct val="100000"/>
              </a:lnSpc>
              <a:spcBef>
                <a:spcPts val="600"/>
              </a:spcBef>
              <a:spcAft>
                <a:spcPts val="600"/>
              </a:spcAft>
              <a:buFont typeface="Wingdings" panose="05000000000000000000" pitchFamily="2" charset="2"/>
              <a:buChar char="v"/>
            </a:pPr>
            <a:r>
              <a:rPr lang="en-US" dirty="0">
                <a:latin typeface="Arial" panose="020B0604020202020204"/>
                <a:cs typeface="Arial" panose="020B0604020202020204"/>
              </a:rPr>
              <a:t>If the leftmost bit is 1, the computer applies the two’s complement operation to the integer. </a:t>
            </a:r>
            <a:endParaRPr lang="en-US"/>
          </a:p>
          <a:p>
            <a:pPr lvl="1" indent="-400050">
              <a:lnSpc>
                <a:spcPct val="100000"/>
              </a:lnSpc>
              <a:spcBef>
                <a:spcPts val="600"/>
              </a:spcBef>
              <a:spcAft>
                <a:spcPts val="600"/>
              </a:spcAft>
              <a:buFont typeface="Wingdings" panose="05000000000000000000" pitchFamily="2" charset="2"/>
              <a:buChar char="v"/>
            </a:pPr>
            <a:r>
              <a:rPr lang="en-US" dirty="0">
                <a:latin typeface="Arial" panose="020B0604020202020204"/>
                <a:cs typeface="Arial" panose="020B0604020202020204"/>
              </a:rPr>
              <a:t>If the leftmost bit is 0, no operation is applied.</a:t>
            </a:r>
            <a:endParaRPr lang="en-US" dirty="0"/>
          </a:p>
          <a:p>
            <a:pPr lvl="1" indent="-400050">
              <a:lnSpc>
                <a:spcPct val="100000"/>
              </a:lnSpc>
              <a:spcBef>
                <a:spcPts val="600"/>
              </a:spcBef>
              <a:spcAft>
                <a:spcPts val="600"/>
              </a:spcAft>
              <a:buFont typeface="Wingdings" panose="05000000000000000000" pitchFamily="2" charset="2"/>
              <a:buChar char="v"/>
            </a:pPr>
            <a:r>
              <a:rPr lang="en-US" dirty="0">
                <a:latin typeface="Arial" panose="020B0604020202020204"/>
                <a:cs typeface="Arial" panose="020B0604020202020204"/>
              </a:rPr>
              <a:t>The computer changes the integer to decimal. </a:t>
            </a:r>
            <a:br>
              <a:rPr lang="en-US" dirty="0">
                <a:latin typeface="Arial" panose="020B0604020202020204"/>
                <a:cs typeface="Arial" panose="020B0604020202020204"/>
              </a:rPr>
            </a:br>
            <a:br>
              <a:rPr lang="en-US" dirty="0">
                <a:latin typeface="Arial" panose="020B0604020202020204"/>
                <a:cs typeface="Arial" panose="020B0604020202020204"/>
              </a:rPr>
            </a:br>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04C81F4-8D9B-F149-A772-453CF73C4882}" type="datetime1">
              <a:rPr lang="en-US" smtClean="0"/>
              <a:t>11/13/2023</a:t>
            </a:fld>
            <a:endParaRPr lang="en-US"/>
          </a:p>
        </p:txBody>
      </p:sp>
      <p:sp>
        <p:nvSpPr>
          <p:cNvPr id="3" name="Footer Placeholder 2"/>
          <p:cNvSpPr>
            <a:spLocks noGrp="1"/>
          </p:cNvSpPr>
          <p:nvPr>
            <p:ph type="ftr" sz="quarter" idx="11"/>
          </p:nvPr>
        </p:nvSpPr>
        <p:spPr/>
        <p:txBody>
          <a:bodyPr/>
          <a:lstStyle/>
          <a:p>
            <a:r>
              <a:rPr lang="en-US"/>
              <a:t>Faculty of Computer Science</a:t>
            </a:r>
          </a:p>
        </p:txBody>
      </p:sp>
      <p:sp>
        <p:nvSpPr>
          <p:cNvPr id="4" name="Slide Number Placeholder 3"/>
          <p:cNvSpPr>
            <a:spLocks noGrp="1"/>
          </p:cNvSpPr>
          <p:nvPr>
            <p:ph type="sldNum" sz="quarter" idx="12"/>
          </p:nvPr>
        </p:nvSpPr>
        <p:spPr/>
        <p:txBody>
          <a:bodyPr/>
          <a:lstStyle/>
          <a:p>
            <a:fld id="{086B6608-6F69-448F-99DC-C9E613BFB696}" type="slidenum">
              <a:rPr lang="en-US" smtClean="0"/>
              <a:t>2</a:t>
            </a:fld>
            <a:endParaRPr lang="en-US"/>
          </a:p>
        </p:txBody>
      </p:sp>
      <p:sp>
        <p:nvSpPr>
          <p:cNvPr id="5" name="Title 4"/>
          <p:cNvSpPr>
            <a:spLocks noGrp="1"/>
          </p:cNvSpPr>
          <p:nvPr>
            <p:ph type="title"/>
          </p:nvPr>
        </p:nvSpPr>
        <p:spPr/>
        <p:txBody>
          <a:bodyPr>
            <a:noAutofit/>
          </a:bodyPr>
          <a:lstStyle/>
          <a:p>
            <a:r>
              <a:rPr lang="en-US" sz="3600"/>
              <a:t>Objective</a:t>
            </a:r>
          </a:p>
        </p:txBody>
      </p:sp>
      <p:sp>
        <p:nvSpPr>
          <p:cNvPr id="6" name="Content Placeholder 5"/>
          <p:cNvSpPr>
            <a:spLocks noGrp="1"/>
          </p:cNvSpPr>
          <p:nvPr>
            <p:ph sz="quarter" idx="13"/>
          </p:nvPr>
        </p:nvSpPr>
        <p:spPr>
          <a:xfrm>
            <a:off x="309218" y="972458"/>
            <a:ext cx="11551617" cy="5150756"/>
          </a:xfrm>
        </p:spPr>
        <p:txBody>
          <a:bodyPr lIns="91440" tIns="45720" rIns="91440" bIns="45720" anchor="t"/>
          <a:lstStyle/>
          <a:p>
            <a:pPr marL="400050" indent="-400050">
              <a:lnSpc>
                <a:spcPct val="150000"/>
              </a:lnSpc>
              <a:buFont typeface="Wingdings" panose="05000000000000000000" pitchFamily="2" charset="2"/>
              <a:buChar char="v"/>
            </a:pPr>
            <a:r>
              <a:rPr lang="en-US" sz="3200"/>
              <a:t>After studying this chapter, the student should be able to:</a:t>
            </a:r>
          </a:p>
          <a:p>
            <a:pPr marL="901700" lvl="1" indent="-444500">
              <a:lnSpc>
                <a:spcPct val="150000"/>
              </a:lnSpc>
              <a:buFont typeface="Courier New" panose="02070309020205020404" pitchFamily="49" charset="0"/>
              <a:buChar char="o"/>
            </a:pPr>
            <a:r>
              <a:rPr lang="en-US" sz="2800">
                <a:latin typeface="Arial" panose="020B0604020202020204"/>
                <a:cs typeface="Arial" panose="020B0604020202020204"/>
              </a:rPr>
              <a:t>List five different data types used in a computer </a:t>
            </a:r>
          </a:p>
          <a:p>
            <a:pPr marL="901700" lvl="1" indent="-444500">
              <a:lnSpc>
                <a:spcPct val="150000"/>
              </a:lnSpc>
              <a:buFont typeface="Courier New" panose="02070309020205020404" pitchFamily="49" charset="0"/>
              <a:buChar char="o"/>
            </a:pPr>
            <a:r>
              <a:rPr lang="vi-VN" sz="2800" err="1">
                <a:latin typeface="Arial" panose="020B0604020202020204"/>
                <a:cs typeface="Arial" panose="020B0604020202020204"/>
              </a:rPr>
              <a:t>Describe</a:t>
            </a:r>
            <a:r>
              <a:rPr lang="vi-VN" sz="2800">
                <a:latin typeface="Arial" panose="020B0604020202020204"/>
                <a:cs typeface="Arial" panose="020B0604020202020204"/>
              </a:rPr>
              <a:t> </a:t>
            </a:r>
            <a:r>
              <a:rPr lang="vi-VN" sz="2800" err="1">
                <a:latin typeface="Arial" panose="020B0604020202020204"/>
                <a:cs typeface="Arial" panose="020B0604020202020204"/>
              </a:rPr>
              <a:t>how</a:t>
            </a:r>
            <a:r>
              <a:rPr lang="vi-VN" sz="2800">
                <a:latin typeface="Arial" panose="020B0604020202020204"/>
                <a:cs typeface="Arial" panose="020B0604020202020204"/>
              </a:rPr>
              <a:t> </a:t>
            </a:r>
            <a:r>
              <a:rPr lang="vi-VN" sz="2800" err="1">
                <a:latin typeface="Arial" panose="020B0604020202020204"/>
                <a:cs typeface="Arial" panose="020B0604020202020204"/>
              </a:rPr>
              <a:t>different</a:t>
            </a:r>
            <a:r>
              <a:rPr lang="vi-VN" sz="2800">
                <a:latin typeface="Arial" panose="020B0604020202020204"/>
                <a:cs typeface="Arial" panose="020B0604020202020204"/>
              </a:rPr>
              <a:t> </a:t>
            </a:r>
            <a:r>
              <a:rPr lang="vi-VN" sz="2800" err="1">
                <a:latin typeface="Arial" panose="020B0604020202020204"/>
                <a:cs typeface="Arial" panose="020B0604020202020204"/>
              </a:rPr>
              <a:t>data</a:t>
            </a:r>
            <a:r>
              <a:rPr lang="vi-VN" sz="2800">
                <a:latin typeface="Arial" panose="020B0604020202020204"/>
                <a:cs typeface="Arial" panose="020B0604020202020204"/>
              </a:rPr>
              <a:t> </a:t>
            </a:r>
            <a:r>
              <a:rPr lang="vi-VN" sz="2800" err="1">
                <a:latin typeface="Arial" panose="020B0604020202020204"/>
                <a:cs typeface="Arial" panose="020B0604020202020204"/>
              </a:rPr>
              <a:t>is</a:t>
            </a:r>
            <a:r>
              <a:rPr lang="vi-VN" sz="2800">
                <a:latin typeface="Arial" panose="020B0604020202020204"/>
                <a:cs typeface="Arial" panose="020B0604020202020204"/>
              </a:rPr>
              <a:t> </a:t>
            </a:r>
            <a:r>
              <a:rPr lang="vi-VN" sz="2800" err="1">
                <a:latin typeface="Arial" panose="020B0604020202020204"/>
                <a:cs typeface="Arial" panose="020B0604020202020204"/>
              </a:rPr>
              <a:t>stored</a:t>
            </a:r>
            <a:r>
              <a:rPr lang="vi-VN" sz="2800">
                <a:latin typeface="Arial" panose="020B0604020202020204"/>
                <a:cs typeface="Arial" panose="020B0604020202020204"/>
              </a:rPr>
              <a:t> </a:t>
            </a:r>
            <a:r>
              <a:rPr lang="vi-VN" sz="2800" err="1">
                <a:latin typeface="Arial" panose="020B0604020202020204"/>
                <a:cs typeface="Arial" panose="020B0604020202020204"/>
              </a:rPr>
              <a:t>inside</a:t>
            </a:r>
            <a:r>
              <a:rPr lang="vi-VN" sz="2800">
                <a:latin typeface="Arial" panose="020B0604020202020204"/>
                <a:cs typeface="Arial" panose="020B0604020202020204"/>
              </a:rPr>
              <a:t> the </a:t>
            </a:r>
            <a:r>
              <a:rPr lang="vi-VN" sz="2800" err="1">
                <a:latin typeface="Arial" panose="020B0604020202020204"/>
                <a:cs typeface="Arial" panose="020B0604020202020204"/>
              </a:rPr>
              <a:t>computer</a:t>
            </a:r>
            <a:r>
              <a:rPr lang="vi-VN" sz="2800">
                <a:latin typeface="Arial" panose="020B0604020202020204"/>
                <a:cs typeface="Arial" panose="020B0604020202020204"/>
              </a:rPr>
              <a:t>  </a:t>
            </a:r>
          </a:p>
          <a:p>
            <a:pPr marL="1358900" lvl="2" indent="-444500">
              <a:lnSpc>
                <a:spcPct val="150000"/>
              </a:lnSpc>
              <a:buFont typeface="Courier New" panose="02070309020205020404" pitchFamily="49" charset="0"/>
              <a:buChar char="o"/>
            </a:pPr>
            <a:r>
              <a:rPr lang="en-US" altLang="vi-VN" sz="2330">
                <a:latin typeface="Arial" panose="020B0604020202020204"/>
                <a:cs typeface="Arial" panose="020B0604020202020204"/>
              </a:rPr>
              <a:t>Number, text, audio, video</a:t>
            </a:r>
            <a:endParaRPr 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04C81F4-8D9B-F149-A772-453CF73C4882}" type="datetime1">
              <a:rPr lang="en-US" smtClean="0"/>
              <a:t>11/13/2023</a:t>
            </a:fld>
            <a:endParaRPr lang="en-US"/>
          </a:p>
        </p:txBody>
      </p:sp>
      <p:sp>
        <p:nvSpPr>
          <p:cNvPr id="3" name="Footer Placeholder 2"/>
          <p:cNvSpPr>
            <a:spLocks noGrp="1"/>
          </p:cNvSpPr>
          <p:nvPr>
            <p:ph type="ftr" sz="quarter" idx="11"/>
          </p:nvPr>
        </p:nvSpPr>
        <p:spPr/>
        <p:txBody>
          <a:bodyPr/>
          <a:lstStyle/>
          <a:p>
            <a:r>
              <a:rPr lang="en-US"/>
              <a:t>Faculty of Computer Science</a:t>
            </a:r>
          </a:p>
        </p:txBody>
      </p:sp>
      <p:sp>
        <p:nvSpPr>
          <p:cNvPr id="4" name="Slide Number Placeholder 3"/>
          <p:cNvSpPr>
            <a:spLocks noGrp="1"/>
          </p:cNvSpPr>
          <p:nvPr>
            <p:ph type="sldNum" sz="quarter" idx="12"/>
          </p:nvPr>
        </p:nvSpPr>
        <p:spPr/>
        <p:txBody>
          <a:bodyPr/>
          <a:lstStyle/>
          <a:p>
            <a:fld id="{086B6608-6F69-448F-99DC-C9E613BFB696}" type="slidenum">
              <a:rPr lang="en-US" smtClean="0"/>
              <a:t>20</a:t>
            </a:fld>
            <a:endParaRPr lang="en-US"/>
          </a:p>
        </p:txBody>
      </p:sp>
      <p:sp>
        <p:nvSpPr>
          <p:cNvPr id="5" name="Title 4"/>
          <p:cNvSpPr>
            <a:spLocks noGrp="1"/>
          </p:cNvSpPr>
          <p:nvPr>
            <p:ph type="title"/>
          </p:nvPr>
        </p:nvSpPr>
        <p:spPr>
          <a:xfrm>
            <a:off x="329312" y="243489"/>
            <a:ext cx="9491252" cy="553289"/>
          </a:xfrm>
        </p:spPr>
        <p:txBody>
          <a:bodyPr lIns="91440" tIns="45720" rIns="91440" bIns="45720" anchor="t">
            <a:noAutofit/>
          </a:bodyPr>
          <a:lstStyle/>
          <a:p>
            <a:r>
              <a:rPr lang="en-US" sz="2800" dirty="0">
                <a:latin typeface="Arial" panose="020B0604020202020204"/>
                <a:cs typeface="Arial" panose="020B0604020202020204"/>
              </a:rPr>
              <a:t>Example</a:t>
            </a:r>
            <a:endParaRPr lang="en-US" sz="2800" dirty="0"/>
          </a:p>
        </p:txBody>
      </p:sp>
      <p:sp>
        <p:nvSpPr>
          <p:cNvPr id="6" name="Content Placeholder 5"/>
          <p:cNvSpPr>
            <a:spLocks noGrp="1"/>
          </p:cNvSpPr>
          <p:nvPr>
            <p:ph sz="quarter" idx="13"/>
          </p:nvPr>
        </p:nvSpPr>
        <p:spPr>
          <a:xfrm>
            <a:off x="332308" y="971697"/>
            <a:ext cx="11541037" cy="5287138"/>
          </a:xfrm>
        </p:spPr>
        <p:txBody>
          <a:bodyPr lIns="91440" tIns="45720" rIns="91440" bIns="45720" anchor="t"/>
          <a:lstStyle/>
          <a:p>
            <a:pPr>
              <a:lnSpc>
                <a:spcPct val="100000"/>
              </a:lnSpc>
              <a:spcBef>
                <a:spcPts val="600"/>
              </a:spcBef>
              <a:spcAft>
                <a:spcPts val="600"/>
              </a:spcAft>
              <a:buFont typeface="Wingdings" panose="05000000000000000000" pitchFamily="2" charset="2"/>
              <a:buChar char="v"/>
            </a:pPr>
            <a:r>
              <a:rPr lang="en-US" dirty="0">
                <a:latin typeface="Arial" panose="020B0604020202020204"/>
                <a:cs typeface="Arial" panose="020B0604020202020204"/>
              </a:rPr>
              <a:t>Store the integer 28 in an 8-bit memory location using two’s complement representation.</a:t>
            </a:r>
          </a:p>
          <a:p>
            <a:pPr lvl="1">
              <a:lnSpc>
                <a:spcPct val="100000"/>
              </a:lnSpc>
              <a:spcBef>
                <a:spcPts val="600"/>
              </a:spcBef>
              <a:spcAft>
                <a:spcPts val="600"/>
              </a:spcAft>
              <a:buFont typeface="Wingdings" panose="05000000000000000000" pitchFamily="2" charset="2"/>
              <a:buChar char="v"/>
            </a:pPr>
            <a:r>
              <a:rPr lang="en-US" sz="2055" dirty="0">
                <a:latin typeface="Arial" panose="020B0604020202020204"/>
                <a:cs typeface="Arial" panose="020B0604020202020204"/>
              </a:rPr>
              <a:t>Positive number, only need to convert and then padding 0 if needed.	</a:t>
            </a:r>
            <a:endParaRPr lang="en-US" dirty="0">
              <a:latin typeface="Arial" panose="020B0604020202020204"/>
              <a:cs typeface="Arial" panose="020B0604020202020204"/>
            </a:endParaRPr>
          </a:p>
          <a:p>
            <a:pPr>
              <a:lnSpc>
                <a:spcPct val="100000"/>
              </a:lnSpc>
              <a:spcBef>
                <a:spcPts val="600"/>
              </a:spcBef>
              <a:spcAft>
                <a:spcPts val="600"/>
              </a:spcAft>
              <a:buFont typeface="Wingdings" panose="05000000000000000000" pitchFamily="2" charset="2"/>
              <a:buChar char="v"/>
            </a:pPr>
            <a:endParaRPr lang="en-US" dirty="0">
              <a:latin typeface="Arial" panose="020B0604020202020204"/>
              <a:cs typeface="Arial" panose="020B0604020202020204"/>
            </a:endParaRPr>
          </a:p>
          <a:p>
            <a:pPr>
              <a:lnSpc>
                <a:spcPct val="100000"/>
              </a:lnSpc>
              <a:spcBef>
                <a:spcPts val="600"/>
              </a:spcBef>
              <a:spcAft>
                <a:spcPts val="600"/>
              </a:spcAft>
              <a:buFont typeface="Wingdings" panose="05000000000000000000" pitchFamily="2" charset="2"/>
              <a:buChar char="v"/>
            </a:pPr>
            <a:endParaRPr lang="en-US" dirty="0">
              <a:latin typeface="Arial" panose="020B0604020202020204"/>
              <a:cs typeface="Arial" panose="020B0604020202020204"/>
            </a:endParaRPr>
          </a:p>
          <a:p>
            <a:pPr>
              <a:lnSpc>
                <a:spcPct val="100000"/>
              </a:lnSpc>
              <a:spcBef>
                <a:spcPts val="600"/>
              </a:spcBef>
              <a:spcAft>
                <a:spcPts val="600"/>
              </a:spcAft>
              <a:buFont typeface="Wingdings" panose="05000000000000000000" pitchFamily="2" charset="2"/>
              <a:buChar char="v"/>
            </a:pPr>
            <a:r>
              <a:rPr lang="en-US" dirty="0">
                <a:latin typeface="Arial" panose="020B0604020202020204"/>
                <a:cs typeface="Arial" panose="020B0604020202020204"/>
              </a:rPr>
              <a:t>Store -28 in an 8-bit memory location using two’s complement representation. </a:t>
            </a:r>
          </a:p>
          <a:p>
            <a:pPr lvl="1">
              <a:lnSpc>
                <a:spcPct val="100000"/>
              </a:lnSpc>
              <a:spcBef>
                <a:spcPts val="600"/>
              </a:spcBef>
              <a:spcAft>
                <a:spcPts val="600"/>
              </a:spcAft>
              <a:buFont typeface="Wingdings" panose="05000000000000000000" pitchFamily="2" charset="2"/>
              <a:buChar char="v"/>
            </a:pPr>
            <a:r>
              <a:rPr lang="en-US" sz="2400" dirty="0">
                <a:latin typeface="Arial" panose="020B0604020202020204"/>
                <a:cs typeface="Arial" panose="020B0604020202020204"/>
              </a:rPr>
              <a:t>Negative number: convert to binary and then apply two’s complement operation</a:t>
            </a:r>
            <a:br>
              <a:rPr lang="en-US" dirty="0">
                <a:latin typeface="Arial" panose="020B0604020202020204"/>
                <a:cs typeface="Arial" panose="020B0604020202020204"/>
              </a:rPr>
            </a:br>
            <a:br>
              <a:rPr lang="en-US" dirty="0">
                <a:latin typeface="Arial" panose="020B0604020202020204"/>
                <a:cs typeface="Arial" panose="020B0604020202020204"/>
              </a:rPr>
            </a:br>
            <a:r>
              <a:rPr lang="en-US" dirty="0">
                <a:latin typeface="Arial" panose="020B0604020202020204"/>
                <a:cs typeface="Arial" panose="020B0604020202020204"/>
              </a:rPr>
              <a:t> </a:t>
            </a:r>
            <a:br>
              <a:rPr lang="en-US" dirty="0">
                <a:latin typeface="Arial" panose="020B0604020202020204"/>
                <a:cs typeface="Arial" panose="020B0604020202020204"/>
              </a:rPr>
            </a:br>
            <a:endParaRPr lang="en-US" dirty="0">
              <a:latin typeface="Arial" panose="020B0604020202020204"/>
              <a:cs typeface="Arial" panose="020B0604020202020204"/>
            </a:endParaRPr>
          </a:p>
        </p:txBody>
      </p:sp>
      <p:pic>
        <p:nvPicPr>
          <p:cNvPr id="8" name="Picture 7"/>
          <p:cNvPicPr>
            <a:picLocks noChangeAspect="1"/>
          </p:cNvPicPr>
          <p:nvPr/>
        </p:nvPicPr>
        <p:blipFill>
          <a:blip r:embed="rId3"/>
          <a:stretch>
            <a:fillRect/>
          </a:stretch>
        </p:blipFill>
        <p:spPr>
          <a:xfrm>
            <a:off x="1074420" y="2512060"/>
            <a:ext cx="10043160" cy="563880"/>
          </a:xfrm>
          <a:prstGeom prst="rect">
            <a:avLst/>
          </a:prstGeom>
        </p:spPr>
      </p:pic>
      <p:pic>
        <p:nvPicPr>
          <p:cNvPr id="9" name="Picture 8"/>
          <p:cNvPicPr>
            <a:picLocks noChangeAspect="1"/>
          </p:cNvPicPr>
          <p:nvPr/>
        </p:nvPicPr>
        <p:blipFill>
          <a:blip r:embed="rId4"/>
          <a:stretch>
            <a:fillRect/>
          </a:stretch>
        </p:blipFill>
        <p:spPr>
          <a:xfrm>
            <a:off x="944245" y="5427980"/>
            <a:ext cx="9745980" cy="83058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04C81F4-8D9B-F149-A772-453CF73C4882}" type="datetime1">
              <a:rPr lang="en-US" smtClean="0"/>
              <a:t>11/13/2023</a:t>
            </a:fld>
            <a:endParaRPr lang="en-US"/>
          </a:p>
        </p:txBody>
      </p:sp>
      <p:sp>
        <p:nvSpPr>
          <p:cNvPr id="3" name="Footer Placeholder 2"/>
          <p:cNvSpPr>
            <a:spLocks noGrp="1"/>
          </p:cNvSpPr>
          <p:nvPr>
            <p:ph type="ftr" sz="quarter" idx="11"/>
          </p:nvPr>
        </p:nvSpPr>
        <p:spPr/>
        <p:txBody>
          <a:bodyPr/>
          <a:lstStyle/>
          <a:p>
            <a:r>
              <a:rPr lang="en-US"/>
              <a:t>Faculty of Computer Science</a:t>
            </a:r>
          </a:p>
        </p:txBody>
      </p:sp>
      <p:sp>
        <p:nvSpPr>
          <p:cNvPr id="4" name="Slide Number Placeholder 3"/>
          <p:cNvSpPr>
            <a:spLocks noGrp="1"/>
          </p:cNvSpPr>
          <p:nvPr>
            <p:ph type="sldNum" sz="quarter" idx="12"/>
          </p:nvPr>
        </p:nvSpPr>
        <p:spPr/>
        <p:txBody>
          <a:bodyPr/>
          <a:lstStyle/>
          <a:p>
            <a:fld id="{086B6608-6F69-448F-99DC-C9E613BFB696}" type="slidenum">
              <a:rPr lang="en-US" smtClean="0"/>
              <a:t>21</a:t>
            </a:fld>
            <a:endParaRPr lang="en-US"/>
          </a:p>
        </p:txBody>
      </p:sp>
      <p:sp>
        <p:nvSpPr>
          <p:cNvPr id="5" name="Title 4"/>
          <p:cNvSpPr>
            <a:spLocks noGrp="1"/>
          </p:cNvSpPr>
          <p:nvPr>
            <p:ph type="title"/>
          </p:nvPr>
        </p:nvSpPr>
        <p:spPr>
          <a:xfrm>
            <a:off x="329312" y="243489"/>
            <a:ext cx="9491252" cy="553289"/>
          </a:xfrm>
        </p:spPr>
        <p:txBody>
          <a:bodyPr lIns="91440" tIns="45720" rIns="91440" bIns="45720" anchor="t">
            <a:noAutofit/>
          </a:bodyPr>
          <a:lstStyle/>
          <a:p>
            <a:r>
              <a:rPr lang="en-US" sz="2800" dirty="0">
                <a:latin typeface="Arial" panose="020B0604020202020204"/>
                <a:cs typeface="Arial" panose="020B0604020202020204"/>
              </a:rPr>
              <a:t>Example</a:t>
            </a:r>
            <a:endParaRPr lang="en-US" sz="2800" dirty="0"/>
          </a:p>
        </p:txBody>
      </p:sp>
      <p:sp>
        <p:nvSpPr>
          <p:cNvPr id="6" name="Content Placeholder 5"/>
          <p:cNvSpPr>
            <a:spLocks noGrp="1"/>
          </p:cNvSpPr>
          <p:nvPr>
            <p:ph sz="quarter" idx="13"/>
          </p:nvPr>
        </p:nvSpPr>
        <p:spPr>
          <a:xfrm>
            <a:off x="341833" y="971697"/>
            <a:ext cx="11541037" cy="5287138"/>
          </a:xfrm>
        </p:spPr>
        <p:txBody>
          <a:bodyPr lIns="91440" tIns="45720" rIns="91440" bIns="45720" anchor="t"/>
          <a:lstStyle/>
          <a:p>
            <a:pPr>
              <a:lnSpc>
                <a:spcPct val="100000"/>
              </a:lnSpc>
              <a:spcBef>
                <a:spcPts val="600"/>
              </a:spcBef>
              <a:spcAft>
                <a:spcPts val="600"/>
              </a:spcAft>
              <a:buFont typeface="Wingdings" panose="05000000000000000000" pitchFamily="2" charset="2"/>
              <a:buChar char="v"/>
            </a:pPr>
            <a:r>
              <a:rPr lang="en-US" dirty="0">
                <a:latin typeface="Arial" panose="020B0604020202020204"/>
                <a:cs typeface="Arial" panose="020B0604020202020204"/>
              </a:rPr>
              <a:t> Retrieve the integer that is stored as 00001101 in memory in two’s complement format.</a:t>
            </a:r>
            <a:br>
              <a:rPr lang="en-US" dirty="0">
                <a:latin typeface="Arial" panose="020B0604020202020204"/>
                <a:cs typeface="Arial" panose="020B0604020202020204"/>
              </a:rPr>
            </a:br>
            <a:r>
              <a:rPr lang="en-US" dirty="0">
                <a:latin typeface="Arial" panose="020B0604020202020204"/>
                <a:cs typeface="Arial" panose="020B0604020202020204"/>
              </a:rPr>
              <a:t> </a:t>
            </a:r>
          </a:p>
          <a:p>
            <a:pPr>
              <a:lnSpc>
                <a:spcPct val="100000"/>
              </a:lnSpc>
              <a:spcBef>
                <a:spcPts val="600"/>
              </a:spcBef>
              <a:spcAft>
                <a:spcPts val="600"/>
              </a:spcAft>
              <a:buFont typeface="Wingdings" panose="05000000000000000000" pitchFamily="2" charset="2"/>
              <a:buChar char="v"/>
            </a:pPr>
            <a:endParaRPr lang="en-US" dirty="0">
              <a:latin typeface="Arial" panose="020B0604020202020204"/>
              <a:cs typeface="Arial" panose="020B0604020202020204"/>
            </a:endParaRPr>
          </a:p>
          <a:p>
            <a:pPr>
              <a:lnSpc>
                <a:spcPct val="100000"/>
              </a:lnSpc>
              <a:spcBef>
                <a:spcPts val="600"/>
              </a:spcBef>
              <a:spcAft>
                <a:spcPts val="600"/>
              </a:spcAft>
              <a:buFont typeface="Wingdings" panose="05000000000000000000" pitchFamily="2" charset="2"/>
              <a:buChar char="v"/>
            </a:pPr>
            <a:endParaRPr lang="en-US" dirty="0">
              <a:latin typeface="Arial" panose="020B0604020202020204"/>
              <a:cs typeface="Arial" panose="020B0604020202020204"/>
            </a:endParaRPr>
          </a:p>
          <a:p>
            <a:pPr>
              <a:lnSpc>
                <a:spcPct val="100000"/>
              </a:lnSpc>
              <a:spcBef>
                <a:spcPts val="600"/>
              </a:spcBef>
              <a:spcAft>
                <a:spcPts val="600"/>
              </a:spcAft>
              <a:buFont typeface="Wingdings" panose="05000000000000000000" pitchFamily="2" charset="2"/>
              <a:buChar char="v"/>
            </a:pPr>
            <a:r>
              <a:rPr lang="en-US" dirty="0">
                <a:latin typeface="Arial" panose="020B0604020202020204"/>
                <a:cs typeface="Arial" panose="020B0604020202020204"/>
              </a:rPr>
              <a:t> Retrieve the integer that is stored as 11100110 in memory using two’s complement format. </a:t>
            </a:r>
            <a:br>
              <a:rPr lang="en-US" dirty="0">
                <a:latin typeface="Arial" panose="020B0604020202020204"/>
                <a:cs typeface="Arial" panose="020B0604020202020204"/>
              </a:rPr>
            </a:br>
            <a:r>
              <a:rPr lang="en-US" dirty="0">
                <a:latin typeface="Arial" panose="020B0604020202020204"/>
                <a:cs typeface="Arial" panose="020B0604020202020204"/>
              </a:rPr>
              <a:t> </a:t>
            </a:r>
            <a:br>
              <a:rPr lang="en-US" dirty="0">
                <a:latin typeface="Arial" panose="020B0604020202020204"/>
                <a:cs typeface="Arial" panose="020B0604020202020204"/>
              </a:rPr>
            </a:br>
            <a:endParaRPr lang="en-US" dirty="0">
              <a:latin typeface="Arial" panose="020B0604020202020204"/>
              <a:cs typeface="Arial" panose="020B0604020202020204"/>
            </a:endParaRPr>
          </a:p>
        </p:txBody>
      </p:sp>
      <p:pic>
        <p:nvPicPr>
          <p:cNvPr id="7" name="Picture 6"/>
          <p:cNvPicPr>
            <a:picLocks noChangeAspect="1"/>
          </p:cNvPicPr>
          <p:nvPr/>
        </p:nvPicPr>
        <p:blipFill>
          <a:blip r:embed="rId3"/>
          <a:stretch>
            <a:fillRect/>
          </a:stretch>
        </p:blipFill>
        <p:spPr>
          <a:xfrm>
            <a:off x="836295" y="1950085"/>
            <a:ext cx="10533380" cy="1370330"/>
          </a:xfrm>
          <a:prstGeom prst="rect">
            <a:avLst/>
          </a:prstGeom>
        </p:spPr>
      </p:pic>
      <p:pic>
        <p:nvPicPr>
          <p:cNvPr id="8" name="Picture 7"/>
          <p:cNvPicPr>
            <a:picLocks noChangeAspect="1"/>
          </p:cNvPicPr>
          <p:nvPr/>
        </p:nvPicPr>
        <p:blipFill>
          <a:blip r:embed="rId4"/>
          <a:stretch>
            <a:fillRect/>
          </a:stretch>
        </p:blipFill>
        <p:spPr>
          <a:xfrm>
            <a:off x="864870" y="4624705"/>
            <a:ext cx="9814560" cy="174498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04C81F4-8D9B-F149-A772-453CF73C4882}" type="datetime1">
              <a:rPr lang="en-US" smtClean="0"/>
              <a:t>11/13/2023</a:t>
            </a:fld>
            <a:endParaRPr lang="en-US"/>
          </a:p>
        </p:txBody>
      </p:sp>
      <p:sp>
        <p:nvSpPr>
          <p:cNvPr id="3" name="Footer Placeholder 2"/>
          <p:cNvSpPr>
            <a:spLocks noGrp="1"/>
          </p:cNvSpPr>
          <p:nvPr>
            <p:ph type="ftr" sz="quarter" idx="11"/>
          </p:nvPr>
        </p:nvSpPr>
        <p:spPr/>
        <p:txBody>
          <a:bodyPr/>
          <a:lstStyle/>
          <a:p>
            <a:r>
              <a:rPr lang="en-US"/>
              <a:t>Faculty of Computer Science</a:t>
            </a:r>
          </a:p>
        </p:txBody>
      </p:sp>
      <p:sp>
        <p:nvSpPr>
          <p:cNvPr id="4" name="Slide Number Placeholder 3"/>
          <p:cNvSpPr>
            <a:spLocks noGrp="1"/>
          </p:cNvSpPr>
          <p:nvPr>
            <p:ph type="sldNum" sz="quarter" idx="12"/>
          </p:nvPr>
        </p:nvSpPr>
        <p:spPr/>
        <p:txBody>
          <a:bodyPr/>
          <a:lstStyle/>
          <a:p>
            <a:fld id="{086B6608-6F69-448F-99DC-C9E613BFB696}" type="slidenum">
              <a:rPr lang="en-US" smtClean="0"/>
              <a:t>22</a:t>
            </a:fld>
            <a:endParaRPr lang="en-US"/>
          </a:p>
        </p:txBody>
      </p:sp>
      <p:sp>
        <p:nvSpPr>
          <p:cNvPr id="5" name="Title 4"/>
          <p:cNvSpPr>
            <a:spLocks noGrp="1"/>
          </p:cNvSpPr>
          <p:nvPr>
            <p:ph type="title"/>
          </p:nvPr>
        </p:nvSpPr>
        <p:spPr/>
        <p:txBody>
          <a:bodyPr lIns="91440" tIns="45720" rIns="91440" bIns="45720" anchor="t">
            <a:normAutofit/>
          </a:bodyPr>
          <a:lstStyle/>
          <a:p>
            <a:r>
              <a:rPr lang="en-US" dirty="0">
                <a:latin typeface="Arial" panose="020B0604020202020204"/>
                <a:cs typeface="Arial" panose="020B0604020202020204"/>
              </a:rPr>
              <a:t>Overflow</a:t>
            </a:r>
            <a:endParaRPr lang="en-US" dirty="0"/>
          </a:p>
        </p:txBody>
      </p:sp>
      <p:pic>
        <p:nvPicPr>
          <p:cNvPr id="6" name="Content Placeholder 5"/>
          <p:cNvPicPr>
            <a:picLocks noGrp="1" noChangeAspect="1"/>
          </p:cNvPicPr>
          <p:nvPr>
            <p:ph sz="quarter" idx="13"/>
          </p:nvPr>
        </p:nvPicPr>
        <p:blipFill>
          <a:blip r:embed="rId2"/>
          <a:stretch>
            <a:fillRect/>
          </a:stretch>
        </p:blipFill>
        <p:spPr>
          <a:xfrm>
            <a:off x="1290320" y="1169035"/>
            <a:ext cx="9587865" cy="495427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9100" y="3191940"/>
            <a:ext cx="6147955" cy="701187"/>
          </a:xfrm>
        </p:spPr>
        <p:txBody>
          <a:bodyPr/>
          <a:lstStyle/>
          <a:p>
            <a:r>
              <a:rPr lang="en-US" sz="4000"/>
              <a:t>Storing reals</a:t>
            </a:r>
          </a:p>
        </p:txBody>
      </p:sp>
    </p:spTree>
    <p:custDataLst>
      <p:tags r:id="rId1"/>
    </p:custData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04C81F4-8D9B-F149-A772-453CF73C4882}" type="datetime1">
              <a:rPr lang="en-US" smtClean="0"/>
              <a:t>11/13/2023</a:t>
            </a:fld>
            <a:endParaRPr lang="en-US"/>
          </a:p>
        </p:txBody>
      </p:sp>
      <p:sp>
        <p:nvSpPr>
          <p:cNvPr id="3" name="Footer Placeholder 2"/>
          <p:cNvSpPr>
            <a:spLocks noGrp="1"/>
          </p:cNvSpPr>
          <p:nvPr>
            <p:ph type="ftr" sz="quarter" idx="11"/>
          </p:nvPr>
        </p:nvSpPr>
        <p:spPr/>
        <p:txBody>
          <a:bodyPr/>
          <a:lstStyle/>
          <a:p>
            <a:r>
              <a:rPr lang="en-US"/>
              <a:t>Faculty of Computer Science</a:t>
            </a:r>
          </a:p>
        </p:txBody>
      </p:sp>
      <p:sp>
        <p:nvSpPr>
          <p:cNvPr id="4" name="Slide Number Placeholder 3"/>
          <p:cNvSpPr>
            <a:spLocks noGrp="1"/>
          </p:cNvSpPr>
          <p:nvPr>
            <p:ph type="sldNum" sz="quarter" idx="12"/>
          </p:nvPr>
        </p:nvSpPr>
        <p:spPr/>
        <p:txBody>
          <a:bodyPr/>
          <a:lstStyle/>
          <a:p>
            <a:fld id="{086B6608-6F69-448F-99DC-C9E613BFB696}" type="slidenum">
              <a:rPr lang="en-US" smtClean="0"/>
              <a:t>24</a:t>
            </a:fld>
            <a:endParaRPr lang="en-US"/>
          </a:p>
        </p:txBody>
      </p:sp>
      <p:sp>
        <p:nvSpPr>
          <p:cNvPr id="5" name="Title 4"/>
          <p:cNvSpPr>
            <a:spLocks noGrp="1"/>
          </p:cNvSpPr>
          <p:nvPr>
            <p:ph type="title"/>
          </p:nvPr>
        </p:nvSpPr>
        <p:spPr>
          <a:xfrm>
            <a:off x="329312" y="243489"/>
            <a:ext cx="9491252" cy="553289"/>
          </a:xfrm>
        </p:spPr>
        <p:txBody>
          <a:bodyPr lIns="91440" tIns="45720" rIns="91440" bIns="45720" anchor="t">
            <a:noAutofit/>
          </a:bodyPr>
          <a:lstStyle/>
          <a:p>
            <a:r>
              <a:rPr lang="en-US" sz="3600"/>
              <a:t>Storing reals</a:t>
            </a:r>
          </a:p>
        </p:txBody>
      </p:sp>
      <p:sp>
        <p:nvSpPr>
          <p:cNvPr id="6" name="Content Placeholder 5"/>
          <p:cNvSpPr>
            <a:spLocks noGrp="1"/>
          </p:cNvSpPr>
          <p:nvPr>
            <p:ph sz="quarter" idx="13"/>
          </p:nvPr>
        </p:nvSpPr>
        <p:spPr>
          <a:xfrm>
            <a:off x="332308" y="961259"/>
            <a:ext cx="11541037" cy="5287138"/>
          </a:xfrm>
        </p:spPr>
        <p:txBody>
          <a:bodyPr lIns="91440" tIns="45720" rIns="91440" bIns="45720" anchor="t"/>
          <a:lstStyle/>
          <a:p>
            <a:pPr>
              <a:lnSpc>
                <a:spcPct val="100000"/>
              </a:lnSpc>
              <a:spcBef>
                <a:spcPts val="600"/>
              </a:spcBef>
              <a:spcAft>
                <a:spcPts val="600"/>
              </a:spcAft>
              <a:buFont typeface="Wingdings" panose="05000000000000000000" pitchFamily="2" charset="2"/>
              <a:buChar char="v"/>
            </a:pPr>
            <a:r>
              <a:rPr lang="en-US" dirty="0">
                <a:latin typeface="Arial" panose="020B0604020202020204"/>
                <a:cs typeface="Arial" panose="020B0604020202020204"/>
              </a:rPr>
              <a:t> A real is a number with an integral part and a fractional part.</a:t>
            </a:r>
          </a:p>
          <a:p>
            <a:pPr>
              <a:lnSpc>
                <a:spcPct val="100000"/>
              </a:lnSpc>
              <a:spcBef>
                <a:spcPts val="600"/>
              </a:spcBef>
              <a:spcAft>
                <a:spcPts val="600"/>
              </a:spcAft>
              <a:buFont typeface="Wingdings" panose="05000000000000000000" pitchFamily="2" charset="2"/>
              <a:buChar char="v"/>
            </a:pPr>
            <a:r>
              <a:rPr lang="en-US" dirty="0">
                <a:latin typeface="Arial" panose="020B0604020202020204"/>
                <a:cs typeface="Arial" panose="020B0604020202020204"/>
              </a:rPr>
              <a:t> Fixed-point representation may not be accurate or it may not have the required precision.</a:t>
            </a:r>
          </a:p>
          <a:p>
            <a:pPr>
              <a:lnSpc>
                <a:spcPct val="100000"/>
              </a:lnSpc>
              <a:spcBef>
                <a:spcPts val="600"/>
              </a:spcBef>
              <a:spcAft>
                <a:spcPts val="600"/>
              </a:spcAft>
              <a:buFont typeface="Wingdings" panose="05000000000000000000" pitchFamily="2" charset="2"/>
              <a:buChar char="v"/>
            </a:pPr>
            <a:r>
              <a:rPr lang="en-US" dirty="0">
                <a:latin typeface="Arial" panose="020B0604020202020204"/>
                <a:cs typeface="Arial" panose="020B0604020202020204"/>
              </a:rPr>
              <a:t> A fixed-point representation with two digits at the right of the decimal point: 1.00234 will be saved as 1.00.</a:t>
            </a:r>
          </a:p>
          <a:p>
            <a:pPr>
              <a:lnSpc>
                <a:spcPct val="100000"/>
              </a:lnSpc>
              <a:spcBef>
                <a:spcPts val="600"/>
              </a:spcBef>
              <a:spcAft>
                <a:spcPts val="600"/>
              </a:spcAft>
              <a:buFont typeface="Wingdings" panose="05000000000000000000" pitchFamily="2" charset="2"/>
              <a:buChar char="v"/>
            </a:pPr>
            <a:r>
              <a:rPr lang="en-US" dirty="0">
                <a:latin typeface="Arial" panose="020B0604020202020204"/>
                <a:cs typeface="Arial" panose="020B0604020202020204"/>
              </a:rPr>
              <a:t> A fixed-point representation with ten digits for the left of the decimal point: 236154302345.00 will be saved as 6154302345.00</a:t>
            </a:r>
          </a:p>
          <a:p>
            <a:pPr>
              <a:lnSpc>
                <a:spcPct val="100000"/>
              </a:lnSpc>
              <a:spcBef>
                <a:spcPts val="600"/>
              </a:spcBef>
              <a:spcAft>
                <a:spcPts val="600"/>
              </a:spcAft>
              <a:buFont typeface="Wingdings" panose="05000000000000000000" pitchFamily="2" charset="2"/>
              <a:buChar char="v"/>
            </a:pPr>
            <a:r>
              <a:rPr lang="en-US" dirty="0">
                <a:solidFill>
                  <a:srgbClr val="FF0000"/>
                </a:solidFill>
                <a:latin typeface="Arial" panose="020B0604020202020204"/>
                <a:cs typeface="Arial" panose="020B0604020202020204"/>
              </a:rPr>
              <a:t>Real numbers with very large integral parts or very small fractional parts should not be stored in fixed-point representation.</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581133F-95C8-9144-9BFA-07C6A00B8411}" type="datetime1">
              <a:rPr lang="en-US" smtClean="0"/>
              <a:t>11/13/2023</a:t>
            </a:fld>
            <a:endParaRPr lang="en-US"/>
          </a:p>
        </p:txBody>
      </p:sp>
      <p:sp>
        <p:nvSpPr>
          <p:cNvPr id="3" name="Footer Placeholder 2"/>
          <p:cNvSpPr>
            <a:spLocks noGrp="1"/>
          </p:cNvSpPr>
          <p:nvPr>
            <p:ph type="ftr" sz="quarter" idx="11"/>
          </p:nvPr>
        </p:nvSpPr>
        <p:spPr/>
        <p:txBody>
          <a:bodyPr/>
          <a:lstStyle/>
          <a:p>
            <a:r>
              <a:rPr lang="en-US"/>
              <a:t>Faculty of Computer Science</a:t>
            </a:r>
          </a:p>
        </p:txBody>
      </p:sp>
      <p:sp>
        <p:nvSpPr>
          <p:cNvPr id="4" name="Slide Number Placeholder 3"/>
          <p:cNvSpPr>
            <a:spLocks noGrp="1"/>
          </p:cNvSpPr>
          <p:nvPr>
            <p:ph type="sldNum" sz="quarter" idx="12"/>
          </p:nvPr>
        </p:nvSpPr>
        <p:spPr/>
        <p:txBody>
          <a:bodyPr/>
          <a:lstStyle/>
          <a:p>
            <a:fld id="{086B6608-6F69-448F-99DC-C9E613BFB696}" type="slidenum">
              <a:rPr lang="en-US" smtClean="0"/>
              <a:t>25</a:t>
            </a:fld>
            <a:endParaRPr lang="en-US"/>
          </a:p>
        </p:txBody>
      </p:sp>
      <p:sp>
        <p:nvSpPr>
          <p:cNvPr id="5" name="Title 4"/>
          <p:cNvSpPr>
            <a:spLocks noGrp="1"/>
          </p:cNvSpPr>
          <p:nvPr>
            <p:ph type="title"/>
          </p:nvPr>
        </p:nvSpPr>
        <p:spPr/>
        <p:txBody>
          <a:bodyPr lIns="91440" tIns="45720" rIns="91440" bIns="45720" anchor="t">
            <a:normAutofit fontScale="90000"/>
          </a:bodyPr>
          <a:lstStyle/>
          <a:p>
            <a:r>
              <a:rPr lang="en-US"/>
              <a:t>Floating-point representation</a:t>
            </a:r>
          </a:p>
        </p:txBody>
      </p:sp>
      <p:sp>
        <p:nvSpPr>
          <p:cNvPr id="7" name="TextBox 6"/>
          <p:cNvSpPr txBox="1"/>
          <p:nvPr/>
        </p:nvSpPr>
        <p:spPr>
          <a:xfrm>
            <a:off x="401876" y="1208119"/>
            <a:ext cx="11209489" cy="3322955"/>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marL="457200" indent="-457200">
              <a:buFont typeface="Wingdings" panose="05000000000000000000" pitchFamily="2" charset="2"/>
              <a:buChar char="v"/>
            </a:pPr>
            <a:r>
              <a:rPr lang="en-US" sz="3000">
                <a:ea typeface="+mn-lt"/>
                <a:cs typeface="+mn-lt"/>
              </a:rPr>
              <a:t>Allow the decimal point to float: we can have different numbers of digits to the left or right of the decimal point.</a:t>
            </a:r>
          </a:p>
          <a:p>
            <a:pPr marL="457200" indent="-457200">
              <a:buFont typeface="Wingdings" panose="05000000000000000000" pitchFamily="2" charset="2"/>
              <a:buChar char="v"/>
            </a:pPr>
            <a:r>
              <a:rPr lang="en-US" sz="3000">
                <a:ea typeface="+mn-lt"/>
                <a:cs typeface="+mn-lt"/>
              </a:rPr>
              <a:t>In floating-point representation, a number is made up of three sections.</a:t>
            </a:r>
          </a:p>
          <a:p>
            <a:pPr marL="457200" indent="-457200">
              <a:buFont typeface="Wingdings" panose="05000000000000000000" pitchFamily="2" charset="2"/>
              <a:buChar char="v"/>
            </a:pPr>
            <a:r>
              <a:rPr lang="en-US" sz="3000">
                <a:ea typeface="+mn-lt"/>
                <a:cs typeface="+mn-lt"/>
              </a:rPr>
              <a:t>Floating-point representation is used in science (scientif﻿ic notation) to represent very small or very large.</a:t>
            </a:r>
          </a:p>
          <a:p>
            <a:pPr marL="457200" indent="-457200">
              <a:buFont typeface="Wingdings" panose="05000000000000000000" pitchFamily="2" charset="2"/>
              <a:buChar char="v"/>
            </a:pPr>
            <a:r>
              <a:rPr lang="en-US" sz="3000">
                <a:ea typeface="+mn-lt"/>
                <a:cs typeface="+mn-lt"/>
              </a:rPr>
              <a:t>decimal numbers</a:t>
            </a:r>
          </a:p>
        </p:txBody>
      </p:sp>
      <p:pic>
        <p:nvPicPr>
          <p:cNvPr id="8" name="Picture 7"/>
          <p:cNvPicPr>
            <a:picLocks noChangeAspect="1"/>
          </p:cNvPicPr>
          <p:nvPr/>
        </p:nvPicPr>
        <p:blipFill>
          <a:blip r:embed="rId2"/>
          <a:stretch>
            <a:fillRect/>
          </a:stretch>
        </p:blipFill>
        <p:spPr>
          <a:xfrm>
            <a:off x="632460" y="4020820"/>
            <a:ext cx="10927080" cy="206502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581133F-95C8-9144-9BFA-07C6A00B8411}" type="datetime1">
              <a:rPr lang="en-US" smtClean="0"/>
              <a:t>11/13/2023</a:t>
            </a:fld>
            <a:endParaRPr lang="en-US"/>
          </a:p>
        </p:txBody>
      </p:sp>
      <p:sp>
        <p:nvSpPr>
          <p:cNvPr id="3" name="Footer Placeholder 2"/>
          <p:cNvSpPr>
            <a:spLocks noGrp="1"/>
          </p:cNvSpPr>
          <p:nvPr>
            <p:ph type="ftr" sz="quarter" idx="11"/>
          </p:nvPr>
        </p:nvSpPr>
        <p:spPr/>
        <p:txBody>
          <a:bodyPr/>
          <a:lstStyle/>
          <a:p>
            <a:r>
              <a:rPr lang="en-US"/>
              <a:t>Faculty of Computer Science</a:t>
            </a:r>
          </a:p>
        </p:txBody>
      </p:sp>
      <p:sp>
        <p:nvSpPr>
          <p:cNvPr id="4" name="Slide Number Placeholder 3"/>
          <p:cNvSpPr>
            <a:spLocks noGrp="1"/>
          </p:cNvSpPr>
          <p:nvPr>
            <p:ph type="sldNum" sz="quarter" idx="12"/>
          </p:nvPr>
        </p:nvSpPr>
        <p:spPr/>
        <p:txBody>
          <a:bodyPr/>
          <a:lstStyle/>
          <a:p>
            <a:fld id="{086B6608-6F69-448F-99DC-C9E613BFB696}" type="slidenum">
              <a:rPr lang="en-US" smtClean="0"/>
              <a:t>26</a:t>
            </a:fld>
            <a:endParaRPr lang="en-US"/>
          </a:p>
        </p:txBody>
      </p:sp>
      <p:sp>
        <p:nvSpPr>
          <p:cNvPr id="5" name="Title 4"/>
          <p:cNvSpPr>
            <a:spLocks noGrp="1"/>
          </p:cNvSpPr>
          <p:nvPr>
            <p:ph type="title"/>
          </p:nvPr>
        </p:nvSpPr>
        <p:spPr/>
        <p:txBody>
          <a:bodyPr lIns="91440" tIns="45720" rIns="91440" bIns="45720" anchor="t">
            <a:normAutofit fontScale="90000"/>
          </a:bodyPr>
          <a:lstStyle/>
          <a:p>
            <a:r>
              <a:rPr lang="en-US"/>
              <a:t>Floating-point representation</a:t>
            </a:r>
          </a:p>
        </p:txBody>
      </p:sp>
      <p:sp>
        <p:nvSpPr>
          <p:cNvPr id="7" name="TextBox 6"/>
          <p:cNvSpPr txBox="1"/>
          <p:nvPr/>
        </p:nvSpPr>
        <p:spPr>
          <a:xfrm>
            <a:off x="401876" y="1208119"/>
            <a:ext cx="11209489" cy="2861310"/>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marL="457200" indent="-457200">
              <a:buFont typeface="Wingdings" panose="05000000000000000000" pitchFamily="2" charset="2"/>
              <a:buChar char="v"/>
            </a:pPr>
            <a:r>
              <a:rPr lang="en-US" sz="3000">
                <a:ea typeface="+mn-lt"/>
                <a:cs typeface="+mn-lt"/>
              </a:rPr>
              <a:t>A number is made up of three sections.</a:t>
            </a:r>
          </a:p>
          <a:p>
            <a:pPr marL="457200" indent="-457200">
              <a:buFont typeface="Wingdings" panose="05000000000000000000" pitchFamily="2" charset="2"/>
              <a:buChar char="v"/>
            </a:pPr>
            <a:r>
              <a:rPr lang="en-US" sz="3000">
                <a:ea typeface="+mn-lt"/>
                <a:cs typeface="+mn-lt"/>
              </a:rPr>
              <a:t>First section: sign, either positive or negative.</a:t>
            </a:r>
          </a:p>
          <a:p>
            <a:pPr marL="457200" indent="-457200">
              <a:buFont typeface="Wingdings" panose="05000000000000000000" pitchFamily="2" charset="2"/>
              <a:buChar char="v"/>
            </a:pPr>
            <a:r>
              <a:rPr lang="en-US" sz="3000">
                <a:ea typeface="+mn-lt"/>
                <a:cs typeface="+mn-lt"/>
              </a:rPr>
              <a:t>Second section: shows how many places the decimal point should be shifted to the right or left to form the actual number</a:t>
            </a:r>
          </a:p>
          <a:p>
            <a:pPr marL="457200" indent="-457200">
              <a:buFont typeface="Wingdings" panose="05000000000000000000" pitchFamily="2" charset="2"/>
              <a:buChar char="v"/>
            </a:pPr>
            <a:r>
              <a:rPr lang="en-US" sz="3000">
                <a:ea typeface="+mn-lt"/>
                <a:cs typeface="+mn-lt"/>
              </a:rPr>
              <a:t>Third section: a fixed-point representation in which the position of the decimal is fixed</a:t>
            </a:r>
          </a:p>
        </p:txBody>
      </p:sp>
      <p:pic>
        <p:nvPicPr>
          <p:cNvPr id="8" name="Picture 7"/>
          <p:cNvPicPr>
            <a:picLocks noChangeAspect="1"/>
          </p:cNvPicPr>
          <p:nvPr/>
        </p:nvPicPr>
        <p:blipFill>
          <a:blip r:embed="rId2"/>
          <a:stretch>
            <a:fillRect/>
          </a:stretch>
        </p:blipFill>
        <p:spPr>
          <a:xfrm>
            <a:off x="632460" y="4380865"/>
            <a:ext cx="10927080" cy="206502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581133F-95C8-9144-9BFA-07C6A00B8411}" type="datetime1">
              <a:rPr lang="en-US" smtClean="0"/>
              <a:t>11/13/2023</a:t>
            </a:fld>
            <a:endParaRPr lang="en-US"/>
          </a:p>
        </p:txBody>
      </p:sp>
      <p:sp>
        <p:nvSpPr>
          <p:cNvPr id="3" name="Footer Placeholder 2"/>
          <p:cNvSpPr>
            <a:spLocks noGrp="1"/>
          </p:cNvSpPr>
          <p:nvPr>
            <p:ph type="ftr" sz="quarter" idx="11"/>
          </p:nvPr>
        </p:nvSpPr>
        <p:spPr/>
        <p:txBody>
          <a:bodyPr/>
          <a:lstStyle/>
          <a:p>
            <a:r>
              <a:rPr lang="en-US"/>
              <a:t>Faculty of Computer Science</a:t>
            </a:r>
          </a:p>
        </p:txBody>
      </p:sp>
      <p:sp>
        <p:nvSpPr>
          <p:cNvPr id="4" name="Slide Number Placeholder 3"/>
          <p:cNvSpPr>
            <a:spLocks noGrp="1"/>
          </p:cNvSpPr>
          <p:nvPr>
            <p:ph type="sldNum" sz="quarter" idx="12"/>
          </p:nvPr>
        </p:nvSpPr>
        <p:spPr/>
        <p:txBody>
          <a:bodyPr/>
          <a:lstStyle/>
          <a:p>
            <a:fld id="{086B6608-6F69-448F-99DC-C9E613BFB696}" type="slidenum">
              <a:rPr lang="en-US" smtClean="0"/>
              <a:t>27</a:t>
            </a:fld>
            <a:endParaRPr lang="en-US"/>
          </a:p>
        </p:txBody>
      </p:sp>
      <p:sp>
        <p:nvSpPr>
          <p:cNvPr id="5" name="Title 4"/>
          <p:cNvSpPr>
            <a:spLocks noGrp="1"/>
          </p:cNvSpPr>
          <p:nvPr>
            <p:ph type="title"/>
          </p:nvPr>
        </p:nvSpPr>
        <p:spPr/>
        <p:txBody>
          <a:bodyPr lIns="91440" tIns="45720" rIns="91440" bIns="45720" anchor="t">
            <a:normAutofit fontScale="90000"/>
          </a:bodyPr>
          <a:lstStyle/>
          <a:p>
            <a:r>
              <a:rPr lang="en-US"/>
              <a:t>Example</a:t>
            </a:r>
          </a:p>
        </p:txBody>
      </p:sp>
      <p:sp>
        <p:nvSpPr>
          <p:cNvPr id="7" name="TextBox 6"/>
          <p:cNvSpPr txBox="1"/>
          <p:nvPr/>
        </p:nvSpPr>
        <p:spPr>
          <a:xfrm>
            <a:off x="401876" y="1208119"/>
            <a:ext cx="11209489" cy="3322955"/>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marL="457200" indent="-457200">
              <a:buFont typeface="Wingdings" panose="05000000000000000000" pitchFamily="2" charset="2"/>
              <a:buChar char="v"/>
            </a:pPr>
            <a:r>
              <a:rPr lang="en-US" sz="3000">
                <a:ea typeface="+mn-lt"/>
                <a:cs typeface="+mn-lt"/>
              </a:rPr>
              <a:t>Decimal number 7425000000000000000000.00 in scientific notation.</a:t>
            </a:r>
          </a:p>
          <a:p>
            <a:pPr marL="457200" indent="-457200">
              <a:buFont typeface="Wingdings" panose="05000000000000000000" pitchFamily="2" charset="2"/>
              <a:buChar char="v"/>
            </a:pPr>
            <a:endParaRPr lang="en-US" sz="3000">
              <a:ea typeface="+mn-lt"/>
              <a:cs typeface="+mn-lt"/>
            </a:endParaRPr>
          </a:p>
          <a:p>
            <a:pPr marL="457200" indent="-457200">
              <a:buFont typeface="Wingdings" panose="05000000000000000000" pitchFamily="2" charset="2"/>
              <a:buChar char="v"/>
            </a:pPr>
            <a:endParaRPr lang="en-US" sz="3000">
              <a:ea typeface="+mn-lt"/>
              <a:cs typeface="+mn-lt"/>
            </a:endParaRPr>
          </a:p>
          <a:p>
            <a:pPr marL="457200" indent="-457200">
              <a:buFont typeface="Wingdings" panose="05000000000000000000" pitchFamily="2" charset="2"/>
              <a:buChar char="v"/>
            </a:pPr>
            <a:endParaRPr lang="en-US" sz="3000">
              <a:ea typeface="+mn-lt"/>
              <a:cs typeface="+mn-lt"/>
            </a:endParaRPr>
          </a:p>
          <a:p>
            <a:pPr marL="457200" indent="-457200">
              <a:buFont typeface="Wingdings" panose="05000000000000000000" pitchFamily="2" charset="2"/>
              <a:buChar char="v"/>
            </a:pPr>
            <a:r>
              <a:rPr lang="en-US" sz="3000">
                <a:ea typeface="+mn-lt"/>
                <a:cs typeface="+mn-lt"/>
              </a:rPr>
              <a:t>Decimal number -0.0000000000000232 in scientific notation</a:t>
            </a:r>
          </a:p>
          <a:p>
            <a:pPr marL="457200" indent="-457200">
              <a:buFont typeface="Wingdings" panose="05000000000000000000" pitchFamily="2" charset="2"/>
              <a:buChar char="v"/>
            </a:pPr>
            <a:endParaRPr lang="en-US" sz="3000">
              <a:ea typeface="+mn-lt"/>
              <a:cs typeface="+mn-lt"/>
            </a:endParaRPr>
          </a:p>
        </p:txBody>
      </p:sp>
      <p:pic>
        <p:nvPicPr>
          <p:cNvPr id="8" name="Picture 7"/>
          <p:cNvPicPr>
            <a:picLocks noChangeAspect="1"/>
          </p:cNvPicPr>
          <p:nvPr/>
        </p:nvPicPr>
        <p:blipFill>
          <a:blip r:embed="rId2"/>
          <a:stretch>
            <a:fillRect/>
          </a:stretch>
        </p:blipFill>
        <p:spPr>
          <a:xfrm>
            <a:off x="1440180" y="2350135"/>
            <a:ext cx="9311640" cy="861060"/>
          </a:xfrm>
          <a:prstGeom prst="rect">
            <a:avLst/>
          </a:prstGeom>
        </p:spPr>
      </p:pic>
      <p:pic>
        <p:nvPicPr>
          <p:cNvPr id="9" name="Picture 8"/>
          <p:cNvPicPr>
            <a:picLocks noChangeAspect="1"/>
          </p:cNvPicPr>
          <p:nvPr/>
        </p:nvPicPr>
        <p:blipFill>
          <a:blip r:embed="rId3"/>
          <a:stretch>
            <a:fillRect/>
          </a:stretch>
        </p:blipFill>
        <p:spPr>
          <a:xfrm>
            <a:off x="1374775" y="4177030"/>
            <a:ext cx="9457055" cy="1045210"/>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581133F-95C8-9144-9BFA-07C6A00B8411}" type="datetime1">
              <a:rPr lang="en-US" smtClean="0"/>
              <a:t>11/13/2023</a:t>
            </a:fld>
            <a:endParaRPr lang="en-US"/>
          </a:p>
        </p:txBody>
      </p:sp>
      <p:sp>
        <p:nvSpPr>
          <p:cNvPr id="3" name="Footer Placeholder 2"/>
          <p:cNvSpPr>
            <a:spLocks noGrp="1"/>
          </p:cNvSpPr>
          <p:nvPr>
            <p:ph type="ftr" sz="quarter" idx="11"/>
          </p:nvPr>
        </p:nvSpPr>
        <p:spPr/>
        <p:txBody>
          <a:bodyPr/>
          <a:lstStyle/>
          <a:p>
            <a:r>
              <a:rPr lang="en-US"/>
              <a:t>Faculty of Computer Science</a:t>
            </a:r>
          </a:p>
        </p:txBody>
      </p:sp>
      <p:sp>
        <p:nvSpPr>
          <p:cNvPr id="4" name="Slide Number Placeholder 3"/>
          <p:cNvSpPr>
            <a:spLocks noGrp="1"/>
          </p:cNvSpPr>
          <p:nvPr>
            <p:ph type="sldNum" sz="quarter" idx="12"/>
          </p:nvPr>
        </p:nvSpPr>
        <p:spPr/>
        <p:txBody>
          <a:bodyPr/>
          <a:lstStyle/>
          <a:p>
            <a:fld id="{086B6608-6F69-448F-99DC-C9E613BFB696}" type="slidenum">
              <a:rPr lang="en-US" smtClean="0"/>
              <a:t>28</a:t>
            </a:fld>
            <a:endParaRPr lang="en-US"/>
          </a:p>
        </p:txBody>
      </p:sp>
      <p:sp>
        <p:nvSpPr>
          <p:cNvPr id="5" name="Title 4"/>
          <p:cNvSpPr>
            <a:spLocks noGrp="1"/>
          </p:cNvSpPr>
          <p:nvPr>
            <p:ph type="title"/>
          </p:nvPr>
        </p:nvSpPr>
        <p:spPr/>
        <p:txBody>
          <a:bodyPr lIns="91440" tIns="45720" rIns="91440" bIns="45720" anchor="t">
            <a:normAutofit fontScale="90000"/>
          </a:bodyPr>
          <a:lstStyle/>
          <a:p>
            <a:r>
              <a:rPr lang="en-US"/>
              <a:t>Example</a:t>
            </a:r>
          </a:p>
        </p:txBody>
      </p:sp>
      <p:sp>
        <p:nvSpPr>
          <p:cNvPr id="7" name="TextBox 6"/>
          <p:cNvSpPr txBox="1"/>
          <p:nvPr/>
        </p:nvSpPr>
        <p:spPr>
          <a:xfrm>
            <a:off x="401876" y="1208119"/>
            <a:ext cx="11209489" cy="3322955"/>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marL="457200" indent="-457200">
              <a:buFont typeface="Wingdings" panose="05000000000000000000" pitchFamily="2" charset="2"/>
              <a:buChar char="v"/>
            </a:pPr>
            <a:r>
              <a:rPr lang="en-US" sz="3000">
                <a:ea typeface="+mn-lt"/>
                <a:cs typeface="+mn-lt"/>
              </a:rPr>
              <a:t>Binary number </a:t>
            </a:r>
            <a:r>
              <a:rPr lang="en-US" sz="3000">
                <a:ea typeface="+mn-lt"/>
                <a:cs typeface="+mn-lt"/>
                <a:sym typeface="+mn-ea"/>
              </a:rPr>
              <a:t>(101001000000000000000000000000000.00)</a:t>
            </a:r>
            <a:r>
              <a:rPr lang="en-US" sz="3000">
                <a:ea typeface="+mn-lt"/>
                <a:cs typeface="+mn-lt"/>
              </a:rPr>
              <a:t> in floating-point format.</a:t>
            </a:r>
          </a:p>
          <a:p>
            <a:pPr marL="457200" indent="-457200">
              <a:buFont typeface="Wingdings" panose="05000000000000000000" pitchFamily="2" charset="2"/>
              <a:buChar char="v"/>
            </a:pPr>
            <a:endParaRPr lang="en-US" sz="3000">
              <a:ea typeface="+mn-lt"/>
              <a:cs typeface="+mn-lt"/>
            </a:endParaRPr>
          </a:p>
          <a:p>
            <a:pPr marL="457200" indent="-457200">
              <a:buFont typeface="Wingdings" panose="05000000000000000000" pitchFamily="2" charset="2"/>
              <a:buChar char="v"/>
            </a:pPr>
            <a:endParaRPr lang="en-US" sz="3000">
              <a:ea typeface="+mn-lt"/>
              <a:cs typeface="+mn-lt"/>
            </a:endParaRPr>
          </a:p>
          <a:p>
            <a:pPr marL="457200" indent="-457200">
              <a:buFont typeface="Wingdings" panose="05000000000000000000" pitchFamily="2" charset="2"/>
              <a:buChar char="v"/>
            </a:pPr>
            <a:endParaRPr lang="en-US" sz="3000">
              <a:ea typeface="+mn-lt"/>
              <a:cs typeface="+mn-lt"/>
            </a:endParaRPr>
          </a:p>
          <a:p>
            <a:pPr marL="457200" indent="-457200">
              <a:buFont typeface="Wingdings" panose="05000000000000000000" pitchFamily="2" charset="2"/>
              <a:buChar char="v"/>
            </a:pPr>
            <a:r>
              <a:rPr lang="en-US" sz="3000">
                <a:ea typeface="+mn-lt"/>
                <a:cs typeface="+mn-lt"/>
              </a:rPr>
              <a:t>Binary number -(0.00000000000000000000000101) in floating-point format</a:t>
            </a:r>
          </a:p>
        </p:txBody>
      </p:sp>
      <p:pic>
        <p:nvPicPr>
          <p:cNvPr id="6" name="Picture 5"/>
          <p:cNvPicPr>
            <a:picLocks noChangeAspect="1"/>
          </p:cNvPicPr>
          <p:nvPr/>
        </p:nvPicPr>
        <p:blipFill>
          <a:blip r:embed="rId2"/>
          <a:stretch>
            <a:fillRect/>
          </a:stretch>
        </p:blipFill>
        <p:spPr>
          <a:xfrm>
            <a:off x="1264920" y="2336800"/>
            <a:ext cx="9662160" cy="952500"/>
          </a:xfrm>
          <a:prstGeom prst="rect">
            <a:avLst/>
          </a:prstGeom>
        </p:spPr>
      </p:pic>
      <p:pic>
        <p:nvPicPr>
          <p:cNvPr id="10" name="Picture 9"/>
          <p:cNvPicPr>
            <a:picLocks noChangeAspect="1"/>
          </p:cNvPicPr>
          <p:nvPr/>
        </p:nvPicPr>
        <p:blipFill>
          <a:blip r:embed="rId3"/>
          <a:stretch>
            <a:fillRect/>
          </a:stretch>
        </p:blipFill>
        <p:spPr>
          <a:xfrm>
            <a:off x="1179195" y="4535170"/>
            <a:ext cx="9750425" cy="956310"/>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581133F-95C8-9144-9BFA-07C6A00B8411}" type="datetime1">
              <a:rPr lang="en-US" smtClean="0"/>
              <a:t>11/13/2023</a:t>
            </a:fld>
            <a:endParaRPr lang="en-US"/>
          </a:p>
        </p:txBody>
      </p:sp>
      <p:sp>
        <p:nvSpPr>
          <p:cNvPr id="3" name="Footer Placeholder 2"/>
          <p:cNvSpPr>
            <a:spLocks noGrp="1"/>
          </p:cNvSpPr>
          <p:nvPr>
            <p:ph type="ftr" sz="quarter" idx="11"/>
          </p:nvPr>
        </p:nvSpPr>
        <p:spPr/>
        <p:txBody>
          <a:bodyPr/>
          <a:lstStyle/>
          <a:p>
            <a:r>
              <a:rPr lang="en-US"/>
              <a:t>Faculty of Computer Science</a:t>
            </a:r>
          </a:p>
        </p:txBody>
      </p:sp>
      <p:sp>
        <p:nvSpPr>
          <p:cNvPr id="4" name="Slide Number Placeholder 3"/>
          <p:cNvSpPr>
            <a:spLocks noGrp="1"/>
          </p:cNvSpPr>
          <p:nvPr>
            <p:ph type="sldNum" sz="quarter" idx="12"/>
          </p:nvPr>
        </p:nvSpPr>
        <p:spPr/>
        <p:txBody>
          <a:bodyPr/>
          <a:lstStyle/>
          <a:p>
            <a:fld id="{086B6608-6F69-448F-99DC-C9E613BFB696}" type="slidenum">
              <a:rPr lang="en-US" smtClean="0"/>
              <a:t>29</a:t>
            </a:fld>
            <a:endParaRPr lang="en-US"/>
          </a:p>
        </p:txBody>
      </p:sp>
      <p:sp>
        <p:nvSpPr>
          <p:cNvPr id="5" name="Title 4"/>
          <p:cNvSpPr>
            <a:spLocks noGrp="1"/>
          </p:cNvSpPr>
          <p:nvPr>
            <p:ph type="title"/>
          </p:nvPr>
        </p:nvSpPr>
        <p:spPr>
          <a:xfrm>
            <a:off x="481965" y="278130"/>
            <a:ext cx="8929370" cy="553085"/>
          </a:xfrm>
        </p:spPr>
        <p:txBody>
          <a:bodyPr lIns="91440" tIns="45720" rIns="91440" bIns="45720" anchor="t">
            <a:normAutofit fontScale="90000"/>
          </a:bodyPr>
          <a:lstStyle/>
          <a:p>
            <a:r>
              <a:rPr lang="en-US"/>
              <a:t>Normalization, sign, exponent, and mantissa</a:t>
            </a:r>
          </a:p>
        </p:txBody>
      </p:sp>
      <p:sp>
        <p:nvSpPr>
          <p:cNvPr id="7" name="TextBox 6"/>
          <p:cNvSpPr txBox="1"/>
          <p:nvPr/>
        </p:nvSpPr>
        <p:spPr>
          <a:xfrm>
            <a:off x="401876" y="1208119"/>
            <a:ext cx="11209489" cy="4707890"/>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marL="457200" indent="-457200">
              <a:buFont typeface="Wingdings" panose="05000000000000000000" pitchFamily="2" charset="2"/>
              <a:buChar char="v"/>
            </a:pPr>
            <a:r>
              <a:rPr lang="en-US" sz="3000">
                <a:ea typeface="+mn-lt"/>
                <a:cs typeface="+mn-lt"/>
              </a:rPr>
              <a:t>Normalization: Use only one nonzero digit on the left of the decimal point.</a:t>
            </a:r>
          </a:p>
          <a:p>
            <a:pPr marL="457200" indent="-457200">
              <a:buFont typeface="Wingdings" panose="05000000000000000000" pitchFamily="2" charset="2"/>
              <a:buChar char="v"/>
            </a:pPr>
            <a:endParaRPr lang="en-US" sz="3000">
              <a:ea typeface="+mn-lt"/>
              <a:cs typeface="+mn-lt"/>
            </a:endParaRPr>
          </a:p>
          <a:p>
            <a:pPr marL="457200" indent="-457200">
              <a:buFont typeface="Wingdings" panose="05000000000000000000" pitchFamily="2" charset="2"/>
              <a:buChar char="v"/>
            </a:pPr>
            <a:endParaRPr lang="en-US" sz="3000">
              <a:ea typeface="+mn-lt"/>
              <a:cs typeface="+mn-lt"/>
            </a:endParaRPr>
          </a:p>
          <a:p>
            <a:pPr marL="457200" indent="-457200">
              <a:buFont typeface="Wingdings" panose="05000000000000000000" pitchFamily="2" charset="2"/>
              <a:buChar char="v"/>
            </a:pPr>
            <a:endParaRPr lang="en-US" sz="3000">
              <a:ea typeface="+mn-lt"/>
              <a:cs typeface="+mn-lt"/>
            </a:endParaRPr>
          </a:p>
          <a:p>
            <a:pPr marL="457200" indent="-457200">
              <a:buFont typeface="Wingdings" panose="05000000000000000000" pitchFamily="2" charset="2"/>
              <a:buChar char="v"/>
            </a:pPr>
            <a:r>
              <a:rPr lang="en-US" sz="3000">
                <a:ea typeface="+mn-lt"/>
                <a:cs typeface="+mn-lt"/>
              </a:rPr>
              <a:t>3 pieces of information about the number are stored: sign, exponent, and mantissa (the bits to the right of the decimal point)</a:t>
            </a:r>
          </a:p>
          <a:p>
            <a:pPr marL="457200" indent="-457200">
              <a:buFont typeface="Wingdings" panose="05000000000000000000" pitchFamily="2" charset="2"/>
              <a:buChar char="v"/>
            </a:pPr>
            <a:r>
              <a:rPr lang="en-US" sz="3000">
                <a:ea typeface="+mn-lt"/>
                <a:cs typeface="+mn-lt"/>
              </a:rPr>
              <a:t>+1000111.0101 becomes:</a:t>
            </a:r>
          </a:p>
          <a:p>
            <a:pPr marL="457200" indent="-457200">
              <a:buFont typeface="Wingdings" panose="05000000000000000000" pitchFamily="2" charset="2"/>
              <a:buChar char="v"/>
            </a:pPr>
            <a:endParaRPr lang="en-US" sz="3000">
              <a:ea typeface="+mn-lt"/>
              <a:cs typeface="+mn-lt"/>
            </a:endParaRPr>
          </a:p>
          <a:p>
            <a:pPr marL="457200" indent="-457200">
              <a:buFont typeface="Wingdings" panose="05000000000000000000" pitchFamily="2" charset="2"/>
              <a:buChar char="v"/>
            </a:pPr>
            <a:endParaRPr lang="en-US" sz="3000">
              <a:ea typeface="+mn-lt"/>
              <a:cs typeface="+mn-lt"/>
            </a:endParaRPr>
          </a:p>
        </p:txBody>
      </p:sp>
      <p:pic>
        <p:nvPicPr>
          <p:cNvPr id="8" name="Picture 7"/>
          <p:cNvPicPr>
            <a:picLocks noChangeAspect="1"/>
          </p:cNvPicPr>
          <p:nvPr/>
        </p:nvPicPr>
        <p:blipFill>
          <a:blip r:embed="rId2"/>
          <a:stretch>
            <a:fillRect/>
          </a:stretch>
        </p:blipFill>
        <p:spPr>
          <a:xfrm>
            <a:off x="1362710" y="2280285"/>
            <a:ext cx="9075420" cy="891540"/>
          </a:xfrm>
          <a:prstGeom prst="rect">
            <a:avLst/>
          </a:prstGeom>
        </p:spPr>
      </p:pic>
      <p:pic>
        <p:nvPicPr>
          <p:cNvPr id="9" name="Picture 8"/>
          <p:cNvPicPr>
            <a:picLocks noChangeAspect="1"/>
          </p:cNvPicPr>
          <p:nvPr/>
        </p:nvPicPr>
        <p:blipFill>
          <a:blip r:embed="rId3"/>
          <a:stretch>
            <a:fillRect/>
          </a:stretch>
        </p:blipFill>
        <p:spPr>
          <a:xfrm>
            <a:off x="2743200" y="4970780"/>
            <a:ext cx="6423660" cy="150114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9100" y="3191940"/>
            <a:ext cx="6147955" cy="701187"/>
          </a:xfrm>
        </p:spPr>
        <p:txBody>
          <a:bodyPr lIns="91440" tIns="45720" rIns="91440" bIns="45720" anchor="t">
            <a:noAutofit/>
          </a:bodyPr>
          <a:lstStyle/>
          <a:p>
            <a:r>
              <a:rPr lang="en-US" sz="4000">
                <a:latin typeface="Times New Roman" panose="02020603050405020304"/>
                <a:cs typeface="Times New Roman" panose="02020603050405020304"/>
              </a:rPr>
              <a:t>DATA TYPES </a:t>
            </a:r>
            <a:br>
              <a:rPr lang="en-US" sz="4000"/>
            </a:br>
            <a:endParaRPr lang="en-US" sz="4000"/>
          </a:p>
        </p:txBody>
      </p:sp>
    </p:spTree>
    <p:custDataLst>
      <p:tags r:id="rId1"/>
    </p:custData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581133F-95C8-9144-9BFA-07C6A00B8411}" type="datetime1">
              <a:rPr lang="en-US" smtClean="0"/>
              <a:t>11/13/2023</a:t>
            </a:fld>
            <a:endParaRPr lang="en-US"/>
          </a:p>
        </p:txBody>
      </p:sp>
      <p:sp>
        <p:nvSpPr>
          <p:cNvPr id="3" name="Footer Placeholder 2"/>
          <p:cNvSpPr>
            <a:spLocks noGrp="1"/>
          </p:cNvSpPr>
          <p:nvPr>
            <p:ph type="ftr" sz="quarter" idx="11"/>
          </p:nvPr>
        </p:nvSpPr>
        <p:spPr/>
        <p:txBody>
          <a:bodyPr/>
          <a:lstStyle/>
          <a:p>
            <a:r>
              <a:rPr lang="en-US"/>
              <a:t>Faculty of Computer Science</a:t>
            </a:r>
          </a:p>
        </p:txBody>
      </p:sp>
      <p:sp>
        <p:nvSpPr>
          <p:cNvPr id="4" name="Slide Number Placeholder 3"/>
          <p:cNvSpPr>
            <a:spLocks noGrp="1"/>
          </p:cNvSpPr>
          <p:nvPr>
            <p:ph type="sldNum" sz="quarter" idx="12"/>
          </p:nvPr>
        </p:nvSpPr>
        <p:spPr/>
        <p:txBody>
          <a:bodyPr/>
          <a:lstStyle/>
          <a:p>
            <a:fld id="{086B6608-6F69-448F-99DC-C9E613BFB696}" type="slidenum">
              <a:rPr lang="en-US" smtClean="0"/>
              <a:t>30</a:t>
            </a:fld>
            <a:endParaRPr lang="en-US"/>
          </a:p>
        </p:txBody>
      </p:sp>
      <p:sp>
        <p:nvSpPr>
          <p:cNvPr id="5" name="Title 4"/>
          <p:cNvSpPr>
            <a:spLocks noGrp="1"/>
          </p:cNvSpPr>
          <p:nvPr>
            <p:ph type="title"/>
          </p:nvPr>
        </p:nvSpPr>
        <p:spPr>
          <a:xfrm>
            <a:off x="481965" y="278130"/>
            <a:ext cx="8929370" cy="553085"/>
          </a:xfrm>
        </p:spPr>
        <p:txBody>
          <a:bodyPr lIns="91440" tIns="45720" rIns="91440" bIns="45720" anchor="t">
            <a:normAutofit fontScale="90000"/>
          </a:bodyPr>
          <a:lstStyle/>
          <a:p>
            <a:r>
              <a:rPr lang="en-US"/>
              <a:t>Normalization, sign, exponent, and mantissa</a:t>
            </a:r>
          </a:p>
        </p:txBody>
      </p:sp>
      <p:sp>
        <p:nvSpPr>
          <p:cNvPr id="7" name="TextBox 6"/>
          <p:cNvSpPr txBox="1"/>
          <p:nvPr/>
        </p:nvSpPr>
        <p:spPr>
          <a:xfrm>
            <a:off x="401876" y="1208119"/>
            <a:ext cx="11209489" cy="4707890"/>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marL="457200" indent="-457200">
              <a:buFont typeface="Wingdings" panose="05000000000000000000" pitchFamily="2" charset="2"/>
              <a:buChar char="v"/>
            </a:pPr>
            <a:r>
              <a:rPr lang="en-US" sz="3000">
                <a:ea typeface="+mn-lt"/>
                <a:cs typeface="+mn-lt"/>
              </a:rPr>
              <a:t>Normalization: Use only one nonzero digit on the left of the decimal point.</a:t>
            </a:r>
          </a:p>
          <a:p>
            <a:pPr marL="457200" indent="-457200">
              <a:buFont typeface="Wingdings" panose="05000000000000000000" pitchFamily="2" charset="2"/>
              <a:buChar char="v"/>
            </a:pPr>
            <a:endParaRPr lang="en-US" sz="3000">
              <a:ea typeface="+mn-lt"/>
              <a:cs typeface="+mn-lt"/>
            </a:endParaRPr>
          </a:p>
          <a:p>
            <a:pPr marL="457200" indent="-457200">
              <a:buFont typeface="Wingdings" panose="05000000000000000000" pitchFamily="2" charset="2"/>
              <a:buChar char="v"/>
            </a:pPr>
            <a:endParaRPr lang="en-US" sz="3000">
              <a:ea typeface="+mn-lt"/>
              <a:cs typeface="+mn-lt"/>
            </a:endParaRPr>
          </a:p>
          <a:p>
            <a:pPr marL="457200" indent="-457200">
              <a:buFont typeface="Wingdings" panose="05000000000000000000" pitchFamily="2" charset="2"/>
              <a:buChar char="v"/>
            </a:pPr>
            <a:endParaRPr lang="en-US" sz="3000">
              <a:ea typeface="+mn-lt"/>
              <a:cs typeface="+mn-lt"/>
            </a:endParaRPr>
          </a:p>
          <a:p>
            <a:pPr marL="457200" indent="-457200">
              <a:buFont typeface="Wingdings" panose="05000000000000000000" pitchFamily="2" charset="2"/>
              <a:buChar char="v"/>
            </a:pPr>
            <a:r>
              <a:rPr lang="en-US" sz="3000">
                <a:ea typeface="+mn-lt"/>
                <a:cs typeface="+mn-lt"/>
              </a:rPr>
              <a:t>3 pieces of information about the number are stored: sign, exponent, and mantissa (the bits to the right of the decimal point)</a:t>
            </a:r>
          </a:p>
          <a:p>
            <a:pPr marL="457200" indent="-457200">
              <a:buFont typeface="Wingdings" panose="05000000000000000000" pitchFamily="2" charset="2"/>
              <a:buChar char="v"/>
            </a:pPr>
            <a:r>
              <a:rPr lang="en-US" sz="3000">
                <a:ea typeface="+mn-lt"/>
                <a:cs typeface="+mn-lt"/>
              </a:rPr>
              <a:t>+1000111.0101 becomes:</a:t>
            </a:r>
          </a:p>
          <a:p>
            <a:pPr marL="457200" indent="-457200">
              <a:buFont typeface="Wingdings" panose="05000000000000000000" pitchFamily="2" charset="2"/>
              <a:buChar char="v"/>
            </a:pPr>
            <a:endParaRPr lang="en-US" sz="3000">
              <a:ea typeface="+mn-lt"/>
              <a:cs typeface="+mn-lt"/>
            </a:endParaRPr>
          </a:p>
          <a:p>
            <a:pPr marL="457200" indent="-457200">
              <a:buFont typeface="Wingdings" panose="05000000000000000000" pitchFamily="2" charset="2"/>
              <a:buChar char="v"/>
            </a:pPr>
            <a:endParaRPr lang="en-US" sz="3000">
              <a:ea typeface="+mn-lt"/>
              <a:cs typeface="+mn-lt"/>
            </a:endParaRPr>
          </a:p>
        </p:txBody>
      </p:sp>
      <p:pic>
        <p:nvPicPr>
          <p:cNvPr id="8" name="Picture 7"/>
          <p:cNvPicPr>
            <a:picLocks noChangeAspect="1"/>
          </p:cNvPicPr>
          <p:nvPr/>
        </p:nvPicPr>
        <p:blipFill>
          <a:blip r:embed="rId2"/>
          <a:stretch>
            <a:fillRect/>
          </a:stretch>
        </p:blipFill>
        <p:spPr>
          <a:xfrm>
            <a:off x="1362710" y="2280285"/>
            <a:ext cx="9075420" cy="891540"/>
          </a:xfrm>
          <a:prstGeom prst="rect">
            <a:avLst/>
          </a:prstGeom>
        </p:spPr>
      </p:pic>
      <p:pic>
        <p:nvPicPr>
          <p:cNvPr id="9" name="Picture 8"/>
          <p:cNvPicPr>
            <a:picLocks noChangeAspect="1"/>
          </p:cNvPicPr>
          <p:nvPr/>
        </p:nvPicPr>
        <p:blipFill>
          <a:blip r:embed="rId3"/>
          <a:stretch>
            <a:fillRect/>
          </a:stretch>
        </p:blipFill>
        <p:spPr>
          <a:xfrm>
            <a:off x="2743200" y="4970780"/>
            <a:ext cx="6423660" cy="1501140"/>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581133F-95C8-9144-9BFA-07C6A00B8411}" type="datetime1">
              <a:rPr lang="en-US" smtClean="0"/>
              <a:t>11/13/2023</a:t>
            </a:fld>
            <a:endParaRPr lang="en-US"/>
          </a:p>
        </p:txBody>
      </p:sp>
      <p:sp>
        <p:nvSpPr>
          <p:cNvPr id="3" name="Footer Placeholder 2"/>
          <p:cNvSpPr>
            <a:spLocks noGrp="1"/>
          </p:cNvSpPr>
          <p:nvPr>
            <p:ph type="ftr" sz="quarter" idx="11"/>
          </p:nvPr>
        </p:nvSpPr>
        <p:spPr/>
        <p:txBody>
          <a:bodyPr/>
          <a:lstStyle/>
          <a:p>
            <a:r>
              <a:rPr lang="en-US"/>
              <a:t>Faculty of Computer Science</a:t>
            </a:r>
          </a:p>
        </p:txBody>
      </p:sp>
      <p:sp>
        <p:nvSpPr>
          <p:cNvPr id="4" name="Slide Number Placeholder 3"/>
          <p:cNvSpPr>
            <a:spLocks noGrp="1"/>
          </p:cNvSpPr>
          <p:nvPr>
            <p:ph type="sldNum" sz="quarter" idx="12"/>
          </p:nvPr>
        </p:nvSpPr>
        <p:spPr/>
        <p:txBody>
          <a:bodyPr/>
          <a:lstStyle/>
          <a:p>
            <a:fld id="{086B6608-6F69-448F-99DC-C9E613BFB696}" type="slidenum">
              <a:rPr lang="en-US" smtClean="0"/>
              <a:t>31</a:t>
            </a:fld>
            <a:endParaRPr lang="en-US"/>
          </a:p>
        </p:txBody>
      </p:sp>
      <p:sp>
        <p:nvSpPr>
          <p:cNvPr id="5" name="Title 4"/>
          <p:cNvSpPr>
            <a:spLocks noGrp="1"/>
          </p:cNvSpPr>
          <p:nvPr>
            <p:ph type="title"/>
          </p:nvPr>
        </p:nvSpPr>
        <p:spPr>
          <a:xfrm>
            <a:off x="481965" y="278130"/>
            <a:ext cx="8929370" cy="553085"/>
          </a:xfrm>
        </p:spPr>
        <p:txBody>
          <a:bodyPr lIns="91440" tIns="45720" rIns="91440" bIns="45720" anchor="t">
            <a:normAutofit fontScale="90000"/>
          </a:bodyPr>
          <a:lstStyle/>
          <a:p>
            <a:r>
              <a:rPr lang="en-US"/>
              <a:t>IEEE standards for floating-point representation</a:t>
            </a:r>
          </a:p>
        </p:txBody>
      </p:sp>
      <p:pic>
        <p:nvPicPr>
          <p:cNvPr id="6" name="Picture 5"/>
          <p:cNvPicPr>
            <a:picLocks noChangeAspect="1"/>
          </p:cNvPicPr>
          <p:nvPr/>
        </p:nvPicPr>
        <p:blipFill>
          <a:blip r:embed="rId2"/>
          <a:stretch>
            <a:fillRect/>
          </a:stretch>
        </p:blipFill>
        <p:spPr>
          <a:xfrm>
            <a:off x="640080" y="1337310"/>
            <a:ext cx="10911840" cy="4183380"/>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581133F-95C8-9144-9BFA-07C6A00B8411}" type="datetime1">
              <a:rPr lang="en-US" smtClean="0"/>
              <a:t>11/13/2023</a:t>
            </a:fld>
            <a:endParaRPr lang="en-US"/>
          </a:p>
        </p:txBody>
      </p:sp>
      <p:sp>
        <p:nvSpPr>
          <p:cNvPr id="3" name="Footer Placeholder 2"/>
          <p:cNvSpPr>
            <a:spLocks noGrp="1"/>
          </p:cNvSpPr>
          <p:nvPr>
            <p:ph type="ftr" sz="quarter" idx="11"/>
          </p:nvPr>
        </p:nvSpPr>
        <p:spPr/>
        <p:txBody>
          <a:bodyPr/>
          <a:lstStyle/>
          <a:p>
            <a:r>
              <a:rPr lang="en-US"/>
              <a:t>Faculty of Computer Science</a:t>
            </a:r>
          </a:p>
        </p:txBody>
      </p:sp>
      <p:sp>
        <p:nvSpPr>
          <p:cNvPr id="4" name="Slide Number Placeholder 3"/>
          <p:cNvSpPr>
            <a:spLocks noGrp="1"/>
          </p:cNvSpPr>
          <p:nvPr>
            <p:ph type="sldNum" sz="quarter" idx="12"/>
          </p:nvPr>
        </p:nvSpPr>
        <p:spPr/>
        <p:txBody>
          <a:bodyPr/>
          <a:lstStyle/>
          <a:p>
            <a:fld id="{086B6608-6F69-448F-99DC-C9E613BFB696}" type="slidenum">
              <a:rPr lang="en-US" smtClean="0"/>
              <a:t>32</a:t>
            </a:fld>
            <a:endParaRPr lang="en-US"/>
          </a:p>
        </p:txBody>
      </p:sp>
      <p:sp>
        <p:nvSpPr>
          <p:cNvPr id="5" name="Title 4"/>
          <p:cNvSpPr>
            <a:spLocks noGrp="1"/>
          </p:cNvSpPr>
          <p:nvPr>
            <p:ph type="title"/>
          </p:nvPr>
        </p:nvSpPr>
        <p:spPr>
          <a:xfrm>
            <a:off x="481965" y="278130"/>
            <a:ext cx="8929370" cy="553085"/>
          </a:xfrm>
        </p:spPr>
        <p:txBody>
          <a:bodyPr lIns="91440" tIns="45720" rIns="91440" bIns="45720" anchor="t">
            <a:normAutofit fontScale="90000"/>
          </a:bodyPr>
          <a:lstStyle/>
          <a:p>
            <a:r>
              <a:rPr lang="en-US"/>
              <a:t>IEEE standards for floating-point representation</a:t>
            </a:r>
          </a:p>
        </p:txBody>
      </p:sp>
      <p:pic>
        <p:nvPicPr>
          <p:cNvPr id="7" name="Picture 6"/>
          <p:cNvPicPr>
            <a:picLocks noChangeAspect="1"/>
          </p:cNvPicPr>
          <p:nvPr/>
        </p:nvPicPr>
        <p:blipFill>
          <a:blip r:embed="rId2"/>
          <a:stretch>
            <a:fillRect/>
          </a:stretch>
        </p:blipFill>
        <p:spPr>
          <a:xfrm>
            <a:off x="1123950" y="1482090"/>
            <a:ext cx="9944100" cy="3893820"/>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581133F-95C8-9144-9BFA-07C6A00B8411}" type="datetime1">
              <a:rPr lang="en-US" smtClean="0"/>
              <a:t>11/13/2023</a:t>
            </a:fld>
            <a:endParaRPr lang="en-US"/>
          </a:p>
        </p:txBody>
      </p:sp>
      <p:sp>
        <p:nvSpPr>
          <p:cNvPr id="3" name="Footer Placeholder 2"/>
          <p:cNvSpPr>
            <a:spLocks noGrp="1"/>
          </p:cNvSpPr>
          <p:nvPr>
            <p:ph type="ftr" sz="quarter" idx="11"/>
          </p:nvPr>
        </p:nvSpPr>
        <p:spPr/>
        <p:txBody>
          <a:bodyPr/>
          <a:lstStyle/>
          <a:p>
            <a:r>
              <a:rPr lang="en-US"/>
              <a:t>Faculty of Computer Science</a:t>
            </a:r>
          </a:p>
        </p:txBody>
      </p:sp>
      <p:sp>
        <p:nvSpPr>
          <p:cNvPr id="4" name="Slide Number Placeholder 3"/>
          <p:cNvSpPr>
            <a:spLocks noGrp="1"/>
          </p:cNvSpPr>
          <p:nvPr>
            <p:ph type="sldNum" sz="quarter" idx="12"/>
          </p:nvPr>
        </p:nvSpPr>
        <p:spPr/>
        <p:txBody>
          <a:bodyPr/>
          <a:lstStyle/>
          <a:p>
            <a:fld id="{086B6608-6F69-448F-99DC-C9E613BFB696}" type="slidenum">
              <a:rPr lang="en-US" smtClean="0"/>
              <a:t>33</a:t>
            </a:fld>
            <a:endParaRPr lang="en-US"/>
          </a:p>
        </p:txBody>
      </p:sp>
      <p:sp>
        <p:nvSpPr>
          <p:cNvPr id="5" name="Title 4"/>
          <p:cNvSpPr>
            <a:spLocks noGrp="1"/>
          </p:cNvSpPr>
          <p:nvPr>
            <p:ph type="title"/>
          </p:nvPr>
        </p:nvSpPr>
        <p:spPr>
          <a:xfrm>
            <a:off x="481965" y="278130"/>
            <a:ext cx="9185910" cy="553085"/>
          </a:xfrm>
        </p:spPr>
        <p:txBody>
          <a:bodyPr lIns="91440" tIns="45720" rIns="91440" bIns="45720" anchor="t">
            <a:normAutofit fontScale="90000"/>
          </a:bodyPr>
          <a:lstStyle/>
          <a:p>
            <a:r>
              <a:rPr lang="en-US"/>
              <a:t>Storage of IEEE standard floating-point numbers</a:t>
            </a:r>
          </a:p>
        </p:txBody>
      </p:sp>
      <p:sp>
        <p:nvSpPr>
          <p:cNvPr id="7" name="TextBox 6"/>
          <p:cNvSpPr txBox="1"/>
          <p:nvPr/>
        </p:nvSpPr>
        <p:spPr>
          <a:xfrm>
            <a:off x="401876" y="1936464"/>
            <a:ext cx="11209489" cy="2861310"/>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marL="457200" indent="-457200">
              <a:buFont typeface="Wingdings" panose="05000000000000000000" pitchFamily="2" charset="2"/>
              <a:buChar char="v"/>
            </a:pPr>
            <a:r>
              <a:rPr lang="en-US" sz="3000">
                <a:ea typeface="+mn-lt"/>
                <a:cs typeface="+mn-lt"/>
              </a:rPr>
              <a:t>Store the sign in S (0 or 1).</a:t>
            </a:r>
          </a:p>
          <a:p>
            <a:pPr marL="457200" indent="-457200">
              <a:buFont typeface="Wingdings" panose="05000000000000000000" pitchFamily="2" charset="2"/>
              <a:buChar char="v"/>
            </a:pPr>
            <a:r>
              <a:rPr lang="en-US" sz="3000">
                <a:ea typeface="+mn-lt"/>
                <a:cs typeface="+mn-lt"/>
              </a:rPr>
              <a:t>Change the number to binary.</a:t>
            </a:r>
          </a:p>
          <a:p>
            <a:pPr marL="457200" indent="-457200">
              <a:buFont typeface="Wingdings" panose="05000000000000000000" pitchFamily="2" charset="2"/>
              <a:buChar char="v"/>
            </a:pPr>
            <a:r>
              <a:rPr lang="en-US" sz="3000">
                <a:ea typeface="+mn-lt"/>
                <a:cs typeface="+mn-lt"/>
              </a:rPr>
              <a:t>Normalize.</a:t>
            </a:r>
          </a:p>
          <a:p>
            <a:pPr marL="457200" indent="-457200">
              <a:buFont typeface="Wingdings" panose="05000000000000000000" pitchFamily="2" charset="2"/>
              <a:buChar char="v"/>
            </a:pPr>
            <a:r>
              <a:rPr lang="en-US" sz="3000">
                <a:ea typeface="+mn-lt"/>
                <a:cs typeface="+mn-lt"/>
              </a:rPr>
              <a:t>Find the values of E and M.</a:t>
            </a:r>
          </a:p>
          <a:p>
            <a:pPr marL="457200" indent="-457200">
              <a:buFont typeface="Wingdings" panose="05000000000000000000" pitchFamily="2" charset="2"/>
              <a:buChar char="v"/>
            </a:pPr>
            <a:r>
              <a:rPr lang="en-US" sz="3000">
                <a:ea typeface="+mn-lt"/>
                <a:cs typeface="+mn-lt"/>
              </a:rPr>
              <a:t>Concatenate S, E, and M.</a:t>
            </a:r>
          </a:p>
          <a:p>
            <a:pPr marL="457200" indent="-457200">
              <a:buFont typeface="Wingdings" panose="05000000000000000000" pitchFamily="2" charset="2"/>
              <a:buChar char="v"/>
            </a:pPr>
            <a:endParaRPr lang="en-US" sz="3000">
              <a:ea typeface="+mn-lt"/>
              <a:cs typeface="+mn-lt"/>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581133F-95C8-9144-9BFA-07C6A00B8411}" type="datetime1">
              <a:rPr lang="en-US" smtClean="0"/>
              <a:t>11/13/2023</a:t>
            </a:fld>
            <a:endParaRPr lang="en-US"/>
          </a:p>
        </p:txBody>
      </p:sp>
      <p:sp>
        <p:nvSpPr>
          <p:cNvPr id="3" name="Footer Placeholder 2"/>
          <p:cNvSpPr>
            <a:spLocks noGrp="1"/>
          </p:cNvSpPr>
          <p:nvPr>
            <p:ph type="ftr" sz="quarter" idx="11"/>
          </p:nvPr>
        </p:nvSpPr>
        <p:spPr/>
        <p:txBody>
          <a:bodyPr/>
          <a:lstStyle/>
          <a:p>
            <a:r>
              <a:rPr lang="en-US"/>
              <a:t>Faculty of Computer Science</a:t>
            </a:r>
          </a:p>
        </p:txBody>
      </p:sp>
      <p:sp>
        <p:nvSpPr>
          <p:cNvPr id="4" name="Slide Number Placeholder 3"/>
          <p:cNvSpPr>
            <a:spLocks noGrp="1"/>
          </p:cNvSpPr>
          <p:nvPr>
            <p:ph type="sldNum" sz="quarter" idx="12"/>
          </p:nvPr>
        </p:nvSpPr>
        <p:spPr/>
        <p:txBody>
          <a:bodyPr/>
          <a:lstStyle/>
          <a:p>
            <a:fld id="{086B6608-6F69-448F-99DC-C9E613BFB696}" type="slidenum">
              <a:rPr lang="en-US" smtClean="0"/>
              <a:t>34</a:t>
            </a:fld>
            <a:endParaRPr lang="en-US"/>
          </a:p>
        </p:txBody>
      </p:sp>
      <p:sp>
        <p:nvSpPr>
          <p:cNvPr id="5" name="Title 4"/>
          <p:cNvSpPr>
            <a:spLocks noGrp="1"/>
          </p:cNvSpPr>
          <p:nvPr>
            <p:ph type="title"/>
          </p:nvPr>
        </p:nvSpPr>
        <p:spPr>
          <a:xfrm>
            <a:off x="481965" y="278130"/>
            <a:ext cx="9185910" cy="553085"/>
          </a:xfrm>
        </p:spPr>
        <p:txBody>
          <a:bodyPr lIns="91440" tIns="45720" rIns="91440" bIns="45720" anchor="t">
            <a:normAutofit fontScale="90000"/>
          </a:bodyPr>
          <a:lstStyle/>
          <a:p>
            <a:r>
              <a:rPr lang="en-US"/>
              <a:t>Example</a:t>
            </a:r>
          </a:p>
        </p:txBody>
      </p:sp>
      <p:sp>
        <p:nvSpPr>
          <p:cNvPr id="7" name="TextBox 6"/>
          <p:cNvSpPr txBox="1"/>
          <p:nvPr/>
        </p:nvSpPr>
        <p:spPr>
          <a:xfrm>
            <a:off x="401955" y="979805"/>
            <a:ext cx="11209655" cy="3674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noAutofit/>
          </a:bodyPr>
          <a:lstStyle/>
          <a:p>
            <a:pPr marL="457200" indent="-457200">
              <a:buFont typeface="Wingdings" panose="05000000000000000000" pitchFamily="2" charset="2"/>
              <a:buChar char="v"/>
            </a:pPr>
            <a:r>
              <a:rPr lang="en-US" sz="3000">
                <a:ea typeface="+mn-lt"/>
                <a:cs typeface="+mn-lt"/>
              </a:rPr>
              <a:t>Show the Excess_127 (single precision) representation of the decimal number 5.75.</a:t>
            </a:r>
          </a:p>
          <a:p>
            <a:pPr marL="457200" indent="-457200">
              <a:buFont typeface="Wingdings" panose="05000000000000000000" pitchFamily="2" charset="2"/>
              <a:buChar char="v"/>
            </a:pPr>
            <a:endParaRPr lang="en-US" sz="3000">
              <a:ea typeface="+mn-lt"/>
              <a:cs typeface="+mn-lt"/>
            </a:endParaRPr>
          </a:p>
        </p:txBody>
      </p:sp>
      <p:pic>
        <p:nvPicPr>
          <p:cNvPr id="6" name="Picture 5"/>
          <p:cNvPicPr>
            <a:picLocks noChangeAspect="1"/>
          </p:cNvPicPr>
          <p:nvPr/>
        </p:nvPicPr>
        <p:blipFill>
          <a:blip r:embed="rId2"/>
          <a:stretch>
            <a:fillRect/>
          </a:stretch>
        </p:blipFill>
        <p:spPr>
          <a:xfrm>
            <a:off x="722630" y="1901190"/>
            <a:ext cx="10888980" cy="4472940"/>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581133F-95C8-9144-9BFA-07C6A00B8411}" type="datetime1">
              <a:rPr lang="en-US" smtClean="0"/>
              <a:t>11/13/2023</a:t>
            </a:fld>
            <a:endParaRPr lang="en-US"/>
          </a:p>
        </p:txBody>
      </p:sp>
      <p:sp>
        <p:nvSpPr>
          <p:cNvPr id="3" name="Footer Placeholder 2"/>
          <p:cNvSpPr>
            <a:spLocks noGrp="1"/>
          </p:cNvSpPr>
          <p:nvPr>
            <p:ph type="ftr" sz="quarter" idx="11"/>
          </p:nvPr>
        </p:nvSpPr>
        <p:spPr/>
        <p:txBody>
          <a:bodyPr/>
          <a:lstStyle/>
          <a:p>
            <a:r>
              <a:rPr lang="en-US"/>
              <a:t>Faculty of Computer Science</a:t>
            </a:r>
          </a:p>
        </p:txBody>
      </p:sp>
      <p:sp>
        <p:nvSpPr>
          <p:cNvPr id="4" name="Slide Number Placeholder 3"/>
          <p:cNvSpPr>
            <a:spLocks noGrp="1"/>
          </p:cNvSpPr>
          <p:nvPr>
            <p:ph type="sldNum" sz="quarter" idx="12"/>
          </p:nvPr>
        </p:nvSpPr>
        <p:spPr/>
        <p:txBody>
          <a:bodyPr/>
          <a:lstStyle/>
          <a:p>
            <a:fld id="{086B6608-6F69-448F-99DC-C9E613BFB696}" type="slidenum">
              <a:rPr lang="en-US" smtClean="0"/>
              <a:t>35</a:t>
            </a:fld>
            <a:endParaRPr lang="en-US"/>
          </a:p>
        </p:txBody>
      </p:sp>
      <p:sp>
        <p:nvSpPr>
          <p:cNvPr id="5" name="Title 4"/>
          <p:cNvSpPr>
            <a:spLocks noGrp="1"/>
          </p:cNvSpPr>
          <p:nvPr>
            <p:ph type="title"/>
          </p:nvPr>
        </p:nvSpPr>
        <p:spPr>
          <a:xfrm>
            <a:off x="481965" y="278130"/>
            <a:ext cx="9185910" cy="553085"/>
          </a:xfrm>
        </p:spPr>
        <p:txBody>
          <a:bodyPr lIns="91440" tIns="45720" rIns="91440" bIns="45720" anchor="t">
            <a:normAutofit fontScale="90000"/>
          </a:bodyPr>
          <a:lstStyle/>
          <a:p>
            <a:r>
              <a:rPr lang="en-US"/>
              <a:t>Example</a:t>
            </a:r>
          </a:p>
        </p:txBody>
      </p:sp>
      <p:sp>
        <p:nvSpPr>
          <p:cNvPr id="7" name="TextBox 6"/>
          <p:cNvSpPr txBox="1"/>
          <p:nvPr/>
        </p:nvSpPr>
        <p:spPr>
          <a:xfrm>
            <a:off x="401955" y="979805"/>
            <a:ext cx="11209655" cy="3674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noAutofit/>
          </a:bodyPr>
          <a:lstStyle/>
          <a:p>
            <a:pPr marL="457200" indent="-457200">
              <a:buFont typeface="Wingdings" panose="05000000000000000000" pitchFamily="2" charset="2"/>
              <a:buChar char="v"/>
            </a:pPr>
            <a:r>
              <a:rPr lang="en-US" sz="3000">
                <a:ea typeface="+mn-lt"/>
                <a:cs typeface="+mn-lt"/>
              </a:rPr>
              <a:t>Show the Excess_127 (single precision) representation of the decimal number –161.875</a:t>
            </a:r>
          </a:p>
        </p:txBody>
      </p:sp>
      <p:pic>
        <p:nvPicPr>
          <p:cNvPr id="8" name="Picture 7"/>
          <p:cNvPicPr>
            <a:picLocks noChangeAspect="1"/>
          </p:cNvPicPr>
          <p:nvPr/>
        </p:nvPicPr>
        <p:blipFill>
          <a:blip r:embed="rId2"/>
          <a:stretch>
            <a:fillRect/>
          </a:stretch>
        </p:blipFill>
        <p:spPr>
          <a:xfrm>
            <a:off x="956310" y="2103120"/>
            <a:ext cx="10279380" cy="4091940"/>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581133F-95C8-9144-9BFA-07C6A00B8411}" type="datetime1">
              <a:rPr lang="en-US" smtClean="0"/>
              <a:t>11/13/2023</a:t>
            </a:fld>
            <a:endParaRPr lang="en-US"/>
          </a:p>
        </p:txBody>
      </p:sp>
      <p:sp>
        <p:nvSpPr>
          <p:cNvPr id="3" name="Footer Placeholder 2"/>
          <p:cNvSpPr>
            <a:spLocks noGrp="1"/>
          </p:cNvSpPr>
          <p:nvPr>
            <p:ph type="ftr" sz="quarter" idx="11"/>
          </p:nvPr>
        </p:nvSpPr>
        <p:spPr/>
        <p:txBody>
          <a:bodyPr/>
          <a:lstStyle/>
          <a:p>
            <a:r>
              <a:rPr lang="en-US"/>
              <a:t>Faculty of Computer Science</a:t>
            </a:r>
          </a:p>
        </p:txBody>
      </p:sp>
      <p:sp>
        <p:nvSpPr>
          <p:cNvPr id="4" name="Slide Number Placeholder 3"/>
          <p:cNvSpPr>
            <a:spLocks noGrp="1"/>
          </p:cNvSpPr>
          <p:nvPr>
            <p:ph type="sldNum" sz="quarter" idx="12"/>
          </p:nvPr>
        </p:nvSpPr>
        <p:spPr/>
        <p:txBody>
          <a:bodyPr/>
          <a:lstStyle/>
          <a:p>
            <a:fld id="{086B6608-6F69-448F-99DC-C9E613BFB696}" type="slidenum">
              <a:rPr lang="en-US" smtClean="0"/>
              <a:t>36</a:t>
            </a:fld>
            <a:endParaRPr lang="en-US"/>
          </a:p>
        </p:txBody>
      </p:sp>
      <p:sp>
        <p:nvSpPr>
          <p:cNvPr id="5" name="Title 4"/>
          <p:cNvSpPr>
            <a:spLocks noGrp="1"/>
          </p:cNvSpPr>
          <p:nvPr>
            <p:ph type="title"/>
          </p:nvPr>
        </p:nvSpPr>
        <p:spPr>
          <a:xfrm>
            <a:off x="481965" y="278130"/>
            <a:ext cx="9185910" cy="553085"/>
          </a:xfrm>
        </p:spPr>
        <p:txBody>
          <a:bodyPr lIns="91440" tIns="45720" rIns="91440" bIns="45720" anchor="t">
            <a:normAutofit fontScale="90000"/>
          </a:bodyPr>
          <a:lstStyle/>
          <a:p>
            <a:r>
              <a:rPr lang="en-US"/>
              <a:t>Example</a:t>
            </a:r>
          </a:p>
        </p:txBody>
      </p:sp>
      <p:sp>
        <p:nvSpPr>
          <p:cNvPr id="7" name="TextBox 6"/>
          <p:cNvSpPr txBox="1"/>
          <p:nvPr/>
        </p:nvSpPr>
        <p:spPr>
          <a:xfrm>
            <a:off x="401955" y="979805"/>
            <a:ext cx="11209655" cy="3674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noAutofit/>
          </a:bodyPr>
          <a:lstStyle/>
          <a:p>
            <a:pPr marL="457200" indent="-457200">
              <a:buFont typeface="Wingdings" panose="05000000000000000000" pitchFamily="2" charset="2"/>
              <a:buChar char="v"/>
            </a:pPr>
            <a:r>
              <a:rPr lang="en-US" sz="3000">
                <a:ea typeface="+mn-lt"/>
                <a:cs typeface="+mn-lt"/>
              </a:rPr>
              <a:t>Show the Excess_127 (single precision) representation of the decimal number –0.0234375.</a:t>
            </a:r>
          </a:p>
        </p:txBody>
      </p:sp>
      <p:pic>
        <p:nvPicPr>
          <p:cNvPr id="6" name="Picture 5"/>
          <p:cNvPicPr>
            <a:picLocks noChangeAspect="1"/>
          </p:cNvPicPr>
          <p:nvPr/>
        </p:nvPicPr>
        <p:blipFill>
          <a:blip r:embed="rId2"/>
          <a:stretch>
            <a:fillRect/>
          </a:stretch>
        </p:blipFill>
        <p:spPr>
          <a:xfrm>
            <a:off x="859155" y="1955165"/>
            <a:ext cx="10294620" cy="4099560"/>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581133F-95C8-9144-9BFA-07C6A00B8411}" type="datetime1">
              <a:rPr lang="en-US" smtClean="0"/>
              <a:t>11/13/2023</a:t>
            </a:fld>
            <a:endParaRPr lang="en-US"/>
          </a:p>
        </p:txBody>
      </p:sp>
      <p:sp>
        <p:nvSpPr>
          <p:cNvPr id="3" name="Footer Placeholder 2"/>
          <p:cNvSpPr>
            <a:spLocks noGrp="1"/>
          </p:cNvSpPr>
          <p:nvPr>
            <p:ph type="ftr" sz="quarter" idx="11"/>
          </p:nvPr>
        </p:nvSpPr>
        <p:spPr/>
        <p:txBody>
          <a:bodyPr/>
          <a:lstStyle/>
          <a:p>
            <a:r>
              <a:rPr lang="en-US"/>
              <a:t>Faculty of Computer Science</a:t>
            </a:r>
          </a:p>
        </p:txBody>
      </p:sp>
      <p:sp>
        <p:nvSpPr>
          <p:cNvPr id="4" name="Slide Number Placeholder 3"/>
          <p:cNvSpPr>
            <a:spLocks noGrp="1"/>
          </p:cNvSpPr>
          <p:nvPr>
            <p:ph type="sldNum" sz="quarter" idx="12"/>
          </p:nvPr>
        </p:nvSpPr>
        <p:spPr/>
        <p:txBody>
          <a:bodyPr/>
          <a:lstStyle/>
          <a:p>
            <a:fld id="{086B6608-6F69-448F-99DC-C9E613BFB696}" type="slidenum">
              <a:rPr lang="en-US" smtClean="0"/>
              <a:t>37</a:t>
            </a:fld>
            <a:endParaRPr lang="en-US"/>
          </a:p>
        </p:txBody>
      </p:sp>
      <p:sp>
        <p:nvSpPr>
          <p:cNvPr id="5" name="Title 4"/>
          <p:cNvSpPr>
            <a:spLocks noGrp="1"/>
          </p:cNvSpPr>
          <p:nvPr>
            <p:ph type="title"/>
          </p:nvPr>
        </p:nvSpPr>
        <p:spPr>
          <a:xfrm>
            <a:off x="481965" y="278130"/>
            <a:ext cx="9185910" cy="553085"/>
          </a:xfrm>
        </p:spPr>
        <p:txBody>
          <a:bodyPr lIns="91440" tIns="45720" rIns="91440" bIns="45720" anchor="t">
            <a:normAutofit fontScale="90000"/>
          </a:bodyPr>
          <a:lstStyle/>
          <a:p>
            <a:r>
              <a:rPr lang="en-US"/>
              <a:t>Retrieving numbers stored in IEEE standard floating-point format</a:t>
            </a:r>
          </a:p>
        </p:txBody>
      </p:sp>
      <p:sp>
        <p:nvSpPr>
          <p:cNvPr id="7" name="TextBox 6"/>
          <p:cNvSpPr txBox="1"/>
          <p:nvPr/>
        </p:nvSpPr>
        <p:spPr>
          <a:xfrm>
            <a:off x="401876" y="1936464"/>
            <a:ext cx="11209489" cy="3322955"/>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marL="457200" indent="-457200">
              <a:buFont typeface="Wingdings" panose="05000000000000000000" pitchFamily="2" charset="2"/>
              <a:buChar char="v"/>
            </a:pPr>
            <a:r>
              <a:rPr lang="en-US" sz="3000">
                <a:ea typeface="+mn-lt"/>
                <a:cs typeface="+mn-lt"/>
              </a:rPr>
              <a:t>Find the value of S, E, and M.</a:t>
            </a:r>
          </a:p>
          <a:p>
            <a:pPr marL="457200" indent="-457200">
              <a:buFont typeface="Wingdings" panose="05000000000000000000" pitchFamily="2" charset="2"/>
              <a:buChar char="v"/>
            </a:pPr>
            <a:r>
              <a:rPr lang="en-US" sz="3000">
                <a:ea typeface="+mn-lt"/>
                <a:cs typeface="+mn-lt"/>
              </a:rPr>
              <a:t>If S = 0, set the sign to positive, otherwise, set the sign to negative.</a:t>
            </a:r>
          </a:p>
          <a:p>
            <a:pPr marL="457200" indent="-457200">
              <a:buFont typeface="Wingdings" panose="05000000000000000000" pitchFamily="2" charset="2"/>
              <a:buChar char="v"/>
            </a:pPr>
            <a:r>
              <a:rPr lang="en-US" sz="3000">
                <a:ea typeface="+mn-lt"/>
                <a:cs typeface="+mn-lt"/>
              </a:rPr>
              <a:t>Find the shifter (E -127).</a:t>
            </a:r>
          </a:p>
          <a:p>
            <a:pPr marL="457200" indent="-457200">
              <a:buFont typeface="Wingdings" panose="05000000000000000000" pitchFamily="2" charset="2"/>
              <a:buChar char="v"/>
            </a:pPr>
            <a:r>
              <a:rPr lang="en-US" sz="3000">
                <a:ea typeface="+mn-lt"/>
                <a:cs typeface="+mn-lt"/>
              </a:rPr>
              <a:t>Denormalize the mantissa.</a:t>
            </a:r>
          </a:p>
          <a:p>
            <a:pPr marL="457200" indent="-457200">
              <a:buFont typeface="Wingdings" panose="05000000000000000000" pitchFamily="2" charset="2"/>
              <a:buChar char="v"/>
            </a:pPr>
            <a:r>
              <a:rPr lang="en-US" sz="3000">
                <a:ea typeface="+mn-lt"/>
                <a:cs typeface="+mn-lt"/>
              </a:rPr>
              <a:t>Change the denormalized number to binary to find the absolute value.</a:t>
            </a:r>
          </a:p>
          <a:p>
            <a:pPr marL="457200" indent="-457200">
              <a:buFont typeface="Wingdings" panose="05000000000000000000" pitchFamily="2" charset="2"/>
              <a:buChar char="v"/>
            </a:pPr>
            <a:r>
              <a:rPr lang="en-US" sz="3000">
                <a:ea typeface="+mn-lt"/>
                <a:cs typeface="+mn-lt"/>
              </a:rPr>
              <a:t>Add the sign.</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581133F-95C8-9144-9BFA-07C6A00B8411}" type="datetime1">
              <a:rPr lang="en-US" smtClean="0"/>
              <a:t>11/13/2023</a:t>
            </a:fld>
            <a:endParaRPr lang="en-US"/>
          </a:p>
        </p:txBody>
      </p:sp>
      <p:sp>
        <p:nvSpPr>
          <p:cNvPr id="3" name="Footer Placeholder 2"/>
          <p:cNvSpPr>
            <a:spLocks noGrp="1"/>
          </p:cNvSpPr>
          <p:nvPr>
            <p:ph type="ftr" sz="quarter" idx="11"/>
          </p:nvPr>
        </p:nvSpPr>
        <p:spPr/>
        <p:txBody>
          <a:bodyPr/>
          <a:lstStyle/>
          <a:p>
            <a:r>
              <a:rPr lang="en-US"/>
              <a:t>Faculty of Computer Science</a:t>
            </a:r>
          </a:p>
        </p:txBody>
      </p:sp>
      <p:sp>
        <p:nvSpPr>
          <p:cNvPr id="4" name="Slide Number Placeholder 3"/>
          <p:cNvSpPr>
            <a:spLocks noGrp="1"/>
          </p:cNvSpPr>
          <p:nvPr>
            <p:ph type="sldNum" sz="quarter" idx="12"/>
          </p:nvPr>
        </p:nvSpPr>
        <p:spPr/>
        <p:txBody>
          <a:bodyPr/>
          <a:lstStyle/>
          <a:p>
            <a:fld id="{086B6608-6F69-448F-99DC-C9E613BFB696}" type="slidenum">
              <a:rPr lang="en-US" smtClean="0"/>
              <a:t>38</a:t>
            </a:fld>
            <a:endParaRPr lang="en-US"/>
          </a:p>
        </p:txBody>
      </p:sp>
      <p:sp>
        <p:nvSpPr>
          <p:cNvPr id="5" name="Title 4"/>
          <p:cNvSpPr>
            <a:spLocks noGrp="1"/>
          </p:cNvSpPr>
          <p:nvPr>
            <p:ph type="title"/>
          </p:nvPr>
        </p:nvSpPr>
        <p:spPr>
          <a:xfrm>
            <a:off x="481965" y="278130"/>
            <a:ext cx="9185910" cy="553085"/>
          </a:xfrm>
        </p:spPr>
        <p:txBody>
          <a:bodyPr lIns="91440" tIns="45720" rIns="91440" bIns="45720" anchor="t">
            <a:normAutofit fontScale="90000"/>
          </a:bodyPr>
          <a:lstStyle/>
          <a:p>
            <a:r>
              <a:rPr lang="en-US"/>
              <a:t>Example</a:t>
            </a:r>
          </a:p>
        </p:txBody>
      </p:sp>
      <p:sp>
        <p:nvSpPr>
          <p:cNvPr id="7" name="TextBox 6"/>
          <p:cNvSpPr txBox="1"/>
          <p:nvPr/>
        </p:nvSpPr>
        <p:spPr>
          <a:xfrm>
            <a:off x="401955" y="979805"/>
            <a:ext cx="11209655" cy="3674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noAutofit/>
          </a:bodyPr>
          <a:lstStyle/>
          <a:p>
            <a:pPr marL="457200" indent="-457200">
              <a:buFont typeface="Wingdings" panose="05000000000000000000" pitchFamily="2" charset="2"/>
              <a:buChar char="v"/>
            </a:pPr>
            <a:r>
              <a:rPr lang="en-US" sz="3000">
                <a:ea typeface="+mn-lt"/>
                <a:cs typeface="+mn-lt"/>
              </a:rPr>
              <a:t>The bit pattern (11001010000000000111000100001111) is stored in memory in Excess_127 format. The value in decimal notation?</a:t>
            </a:r>
          </a:p>
        </p:txBody>
      </p:sp>
      <p:pic>
        <p:nvPicPr>
          <p:cNvPr id="8" name="Picture 7"/>
          <p:cNvPicPr>
            <a:picLocks noChangeAspect="1"/>
          </p:cNvPicPr>
          <p:nvPr/>
        </p:nvPicPr>
        <p:blipFill>
          <a:blip r:embed="rId2"/>
          <a:stretch>
            <a:fillRect/>
          </a:stretch>
        </p:blipFill>
        <p:spPr>
          <a:xfrm>
            <a:off x="1633855" y="1878330"/>
            <a:ext cx="9685020" cy="4701540"/>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581133F-95C8-9144-9BFA-07C6A00B8411}" type="datetime1">
              <a:rPr lang="en-US" smtClean="0"/>
              <a:t>11/13/2023</a:t>
            </a:fld>
            <a:endParaRPr lang="en-US"/>
          </a:p>
        </p:txBody>
      </p:sp>
      <p:sp>
        <p:nvSpPr>
          <p:cNvPr id="3" name="Footer Placeholder 2"/>
          <p:cNvSpPr>
            <a:spLocks noGrp="1"/>
          </p:cNvSpPr>
          <p:nvPr>
            <p:ph type="ftr" sz="quarter" idx="11"/>
          </p:nvPr>
        </p:nvSpPr>
        <p:spPr/>
        <p:txBody>
          <a:bodyPr/>
          <a:lstStyle/>
          <a:p>
            <a:r>
              <a:rPr lang="en-US"/>
              <a:t>Faculty of Computer Science</a:t>
            </a:r>
          </a:p>
        </p:txBody>
      </p:sp>
      <p:sp>
        <p:nvSpPr>
          <p:cNvPr id="4" name="Slide Number Placeholder 3"/>
          <p:cNvSpPr>
            <a:spLocks noGrp="1"/>
          </p:cNvSpPr>
          <p:nvPr>
            <p:ph type="sldNum" sz="quarter" idx="12"/>
          </p:nvPr>
        </p:nvSpPr>
        <p:spPr/>
        <p:txBody>
          <a:bodyPr/>
          <a:lstStyle/>
          <a:p>
            <a:fld id="{086B6608-6F69-448F-99DC-C9E613BFB696}" type="slidenum">
              <a:rPr lang="en-US" smtClean="0"/>
              <a:t>39</a:t>
            </a:fld>
            <a:endParaRPr lang="en-US"/>
          </a:p>
        </p:txBody>
      </p:sp>
      <p:sp>
        <p:nvSpPr>
          <p:cNvPr id="5" name="Title 4"/>
          <p:cNvSpPr>
            <a:spLocks noGrp="1"/>
          </p:cNvSpPr>
          <p:nvPr>
            <p:ph type="title"/>
          </p:nvPr>
        </p:nvSpPr>
        <p:spPr>
          <a:xfrm>
            <a:off x="481965" y="278130"/>
            <a:ext cx="9185910" cy="553085"/>
          </a:xfrm>
        </p:spPr>
        <p:txBody>
          <a:bodyPr lIns="91440" tIns="45720" rIns="91440" bIns="45720" anchor="t">
            <a:normAutofit fontScale="90000"/>
          </a:bodyPr>
          <a:lstStyle/>
          <a:p>
            <a:r>
              <a:rPr lang="en-US"/>
              <a:t>Example</a:t>
            </a:r>
          </a:p>
        </p:txBody>
      </p:sp>
      <p:sp>
        <p:nvSpPr>
          <p:cNvPr id="7" name="TextBox 6"/>
          <p:cNvSpPr txBox="1"/>
          <p:nvPr/>
        </p:nvSpPr>
        <p:spPr>
          <a:xfrm>
            <a:off x="401955" y="831215"/>
            <a:ext cx="11209655" cy="3674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noAutofit/>
          </a:bodyPr>
          <a:lstStyle/>
          <a:p>
            <a:pPr marL="457200" indent="-457200">
              <a:buFont typeface="Wingdings" panose="05000000000000000000" pitchFamily="2" charset="2"/>
              <a:buChar char="v"/>
            </a:pPr>
            <a:r>
              <a:rPr lang="en-US" sz="3000">
                <a:ea typeface="+mn-lt"/>
                <a:cs typeface="+mn-lt"/>
              </a:rPr>
              <a:t>The bit pattern 01000011111000000000000000000000 is stored in memory in Excess_127 format. The value in decimal notation?</a:t>
            </a:r>
          </a:p>
        </p:txBody>
      </p:sp>
      <p:pic>
        <p:nvPicPr>
          <p:cNvPr id="6" name="Picture 5"/>
          <p:cNvPicPr>
            <a:picLocks noChangeAspect="1"/>
          </p:cNvPicPr>
          <p:nvPr/>
        </p:nvPicPr>
        <p:blipFill>
          <a:blip r:embed="rId2"/>
          <a:stretch>
            <a:fillRect/>
          </a:stretch>
        </p:blipFill>
        <p:spPr>
          <a:xfrm>
            <a:off x="1226820" y="1760220"/>
            <a:ext cx="9738360" cy="473964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04C81F4-8D9B-F149-A772-453CF73C4882}" type="datetime1">
              <a:rPr lang="en-US" smtClean="0"/>
              <a:t>11/13/2023</a:t>
            </a:fld>
            <a:endParaRPr lang="en-US"/>
          </a:p>
        </p:txBody>
      </p:sp>
      <p:sp>
        <p:nvSpPr>
          <p:cNvPr id="3" name="Footer Placeholder 2"/>
          <p:cNvSpPr>
            <a:spLocks noGrp="1"/>
          </p:cNvSpPr>
          <p:nvPr>
            <p:ph type="ftr" sz="quarter" idx="11"/>
          </p:nvPr>
        </p:nvSpPr>
        <p:spPr/>
        <p:txBody>
          <a:bodyPr/>
          <a:lstStyle/>
          <a:p>
            <a:r>
              <a:rPr lang="en-US"/>
              <a:t>Faculty of Computer Science</a:t>
            </a:r>
          </a:p>
        </p:txBody>
      </p:sp>
      <p:sp>
        <p:nvSpPr>
          <p:cNvPr id="4" name="Slide Number Placeholder 3"/>
          <p:cNvSpPr>
            <a:spLocks noGrp="1"/>
          </p:cNvSpPr>
          <p:nvPr>
            <p:ph type="sldNum" sz="quarter" idx="12"/>
          </p:nvPr>
        </p:nvSpPr>
        <p:spPr/>
        <p:txBody>
          <a:bodyPr/>
          <a:lstStyle/>
          <a:p>
            <a:fld id="{086B6608-6F69-448F-99DC-C9E613BFB696}" type="slidenum">
              <a:rPr lang="en-US" smtClean="0"/>
              <a:t>4</a:t>
            </a:fld>
            <a:endParaRPr lang="en-US"/>
          </a:p>
        </p:txBody>
      </p:sp>
      <p:sp>
        <p:nvSpPr>
          <p:cNvPr id="5" name="Title 4"/>
          <p:cNvSpPr>
            <a:spLocks noGrp="1"/>
          </p:cNvSpPr>
          <p:nvPr>
            <p:ph type="title"/>
          </p:nvPr>
        </p:nvSpPr>
        <p:spPr/>
        <p:txBody>
          <a:bodyPr lIns="91440" tIns="45720" rIns="91440" bIns="45720" anchor="t">
            <a:noAutofit/>
          </a:bodyPr>
          <a:lstStyle/>
          <a:p>
            <a:r>
              <a:rPr lang="en-US" sz="3600">
                <a:latin typeface="Arial" panose="020B0604020202020204"/>
                <a:cs typeface="Arial" panose="020B0604020202020204"/>
              </a:rPr>
              <a:t>Introduction </a:t>
            </a:r>
            <a:br>
              <a:rPr lang="en-US" sz="3600">
                <a:latin typeface="Arial" panose="020B0604020202020204"/>
                <a:cs typeface="Arial" panose="020B0604020202020204"/>
              </a:rPr>
            </a:br>
            <a:endParaRPr lang="en-US" sz="3600"/>
          </a:p>
        </p:txBody>
      </p:sp>
      <p:sp>
        <p:nvSpPr>
          <p:cNvPr id="6" name="Content Placeholder 5"/>
          <p:cNvSpPr>
            <a:spLocks noGrp="1"/>
          </p:cNvSpPr>
          <p:nvPr>
            <p:ph sz="quarter" idx="13"/>
          </p:nvPr>
        </p:nvSpPr>
        <p:spPr>
          <a:xfrm>
            <a:off x="309218" y="1002821"/>
            <a:ext cx="11551617" cy="4954133"/>
          </a:xfrm>
        </p:spPr>
        <p:txBody>
          <a:bodyPr lIns="91440" tIns="45720" rIns="91440" bIns="45720" anchor="t"/>
          <a:lstStyle/>
          <a:p>
            <a:pPr marL="400050" indent="-400050">
              <a:lnSpc>
                <a:spcPct val="100000"/>
              </a:lnSpc>
              <a:spcAft>
                <a:spcPts val="1200"/>
              </a:spcAft>
              <a:buFont typeface="Wingdings" panose="05000000000000000000" pitchFamily="2" charset="2"/>
              <a:buChar char="v"/>
            </a:pPr>
            <a:r>
              <a:rPr lang="en-US" sz="3200">
                <a:latin typeface="Arial" panose="020B0604020202020204"/>
                <a:cs typeface="Arial" panose="020B0604020202020204"/>
              </a:rPr>
              <a:t>DATA TYPES </a:t>
            </a:r>
            <a:endParaRPr lang="en-US" sz="3200"/>
          </a:p>
          <a:p>
            <a:pPr marL="850900" lvl="1" indent="-393700">
              <a:lnSpc>
                <a:spcPct val="100000"/>
              </a:lnSpc>
              <a:spcAft>
                <a:spcPts val="1200"/>
              </a:spcAft>
              <a:buFont typeface="Courier New" panose="02070309020205020404" pitchFamily="49" charset="0"/>
              <a:buChar char="o"/>
            </a:pPr>
            <a:r>
              <a:rPr lang="en-US">
                <a:latin typeface="Arial" panose="020B0604020202020204"/>
                <a:cs typeface="Arial" panose="020B0604020202020204"/>
              </a:rPr>
              <a:t>Come in different forms including numbers, text, audio, images, and video </a:t>
            </a:r>
            <a:endParaRPr lang="en-US"/>
          </a:p>
          <a:p>
            <a:pPr marL="850900" lvl="1" indent="-393700">
              <a:lnSpc>
                <a:spcPct val="100000"/>
              </a:lnSpc>
              <a:spcAft>
                <a:spcPts val="1200"/>
              </a:spcAft>
              <a:buFont typeface="Courier New" panose="02070309020205020404" pitchFamily="49" charset="0"/>
              <a:buChar char="o"/>
            </a:pPr>
            <a:endParaRPr lang="en-US"/>
          </a:p>
        </p:txBody>
      </p:sp>
      <p:pic>
        <p:nvPicPr>
          <p:cNvPr id="10" name="Picture 9" descr="A diagram of data&#10;&#10;Description automatically generated"/>
          <p:cNvPicPr>
            <a:picLocks noChangeAspect="1"/>
          </p:cNvPicPr>
          <p:nvPr/>
        </p:nvPicPr>
        <p:blipFill>
          <a:blip r:embed="rId3"/>
          <a:stretch>
            <a:fillRect/>
          </a:stretch>
        </p:blipFill>
        <p:spPr>
          <a:xfrm>
            <a:off x="768264" y="2682818"/>
            <a:ext cx="10164870" cy="2588391"/>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581133F-95C8-9144-9BFA-07C6A00B8411}" type="datetime1">
              <a:rPr lang="en-US" smtClean="0"/>
              <a:t>11/13/2023</a:t>
            </a:fld>
            <a:endParaRPr lang="en-US"/>
          </a:p>
        </p:txBody>
      </p:sp>
      <p:sp>
        <p:nvSpPr>
          <p:cNvPr id="3" name="Footer Placeholder 2"/>
          <p:cNvSpPr>
            <a:spLocks noGrp="1"/>
          </p:cNvSpPr>
          <p:nvPr>
            <p:ph type="ftr" sz="quarter" idx="11"/>
          </p:nvPr>
        </p:nvSpPr>
        <p:spPr/>
        <p:txBody>
          <a:bodyPr/>
          <a:lstStyle/>
          <a:p>
            <a:r>
              <a:rPr lang="en-US"/>
              <a:t>Faculty of Computer Science</a:t>
            </a:r>
          </a:p>
        </p:txBody>
      </p:sp>
      <p:sp>
        <p:nvSpPr>
          <p:cNvPr id="4" name="Slide Number Placeholder 3"/>
          <p:cNvSpPr>
            <a:spLocks noGrp="1"/>
          </p:cNvSpPr>
          <p:nvPr>
            <p:ph type="sldNum" sz="quarter" idx="12"/>
          </p:nvPr>
        </p:nvSpPr>
        <p:spPr/>
        <p:txBody>
          <a:bodyPr/>
          <a:lstStyle/>
          <a:p>
            <a:fld id="{086B6608-6F69-448F-99DC-C9E613BFB696}" type="slidenum">
              <a:rPr lang="en-US" smtClean="0"/>
              <a:t>40</a:t>
            </a:fld>
            <a:endParaRPr lang="en-US"/>
          </a:p>
        </p:txBody>
      </p:sp>
      <p:sp>
        <p:nvSpPr>
          <p:cNvPr id="5" name="Title 4"/>
          <p:cNvSpPr>
            <a:spLocks noGrp="1"/>
          </p:cNvSpPr>
          <p:nvPr>
            <p:ph type="title"/>
          </p:nvPr>
        </p:nvSpPr>
        <p:spPr>
          <a:xfrm>
            <a:off x="481965" y="278130"/>
            <a:ext cx="9185910" cy="553085"/>
          </a:xfrm>
        </p:spPr>
        <p:txBody>
          <a:bodyPr lIns="91440" tIns="45720" rIns="91440" bIns="45720" anchor="t">
            <a:normAutofit fontScale="90000"/>
          </a:bodyPr>
          <a:lstStyle/>
          <a:p>
            <a:r>
              <a:rPr lang="en-US"/>
              <a:t>Overflow and underflow</a:t>
            </a:r>
          </a:p>
        </p:txBody>
      </p:sp>
      <p:sp>
        <p:nvSpPr>
          <p:cNvPr id="7" name="TextBox 6"/>
          <p:cNvSpPr txBox="1"/>
          <p:nvPr/>
        </p:nvSpPr>
        <p:spPr>
          <a:xfrm>
            <a:off x="401955" y="831215"/>
            <a:ext cx="11209655" cy="3674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noAutofit/>
          </a:bodyPr>
          <a:lstStyle/>
          <a:p>
            <a:pPr marL="457200" indent="-457200">
              <a:buFont typeface="Wingdings" panose="05000000000000000000" pitchFamily="2" charset="2"/>
              <a:buChar char="v"/>
            </a:pPr>
            <a:endParaRPr lang="en-US" sz="3000">
              <a:ea typeface="+mn-lt"/>
              <a:cs typeface="+mn-lt"/>
            </a:endParaRPr>
          </a:p>
        </p:txBody>
      </p:sp>
      <p:pic>
        <p:nvPicPr>
          <p:cNvPr id="8" name="Picture 7"/>
          <p:cNvPicPr>
            <a:picLocks noChangeAspect="1"/>
          </p:cNvPicPr>
          <p:nvPr/>
        </p:nvPicPr>
        <p:blipFill>
          <a:blip r:embed="rId2"/>
          <a:stretch>
            <a:fillRect/>
          </a:stretch>
        </p:blipFill>
        <p:spPr>
          <a:xfrm>
            <a:off x="636270" y="1893570"/>
            <a:ext cx="10919460" cy="3070860"/>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581133F-95C8-9144-9BFA-07C6A00B8411}" type="datetime1">
              <a:rPr lang="en-US" smtClean="0"/>
              <a:t>11/13/2023</a:t>
            </a:fld>
            <a:endParaRPr lang="en-US"/>
          </a:p>
        </p:txBody>
      </p:sp>
      <p:sp>
        <p:nvSpPr>
          <p:cNvPr id="3" name="Footer Placeholder 2"/>
          <p:cNvSpPr>
            <a:spLocks noGrp="1"/>
          </p:cNvSpPr>
          <p:nvPr>
            <p:ph type="ftr" sz="quarter" idx="11"/>
          </p:nvPr>
        </p:nvSpPr>
        <p:spPr/>
        <p:txBody>
          <a:bodyPr/>
          <a:lstStyle/>
          <a:p>
            <a:r>
              <a:rPr lang="en-US"/>
              <a:t>Faculty of Computer Science</a:t>
            </a:r>
          </a:p>
        </p:txBody>
      </p:sp>
      <p:sp>
        <p:nvSpPr>
          <p:cNvPr id="4" name="Slide Number Placeholder 3"/>
          <p:cNvSpPr>
            <a:spLocks noGrp="1"/>
          </p:cNvSpPr>
          <p:nvPr>
            <p:ph type="sldNum" sz="quarter" idx="12"/>
          </p:nvPr>
        </p:nvSpPr>
        <p:spPr/>
        <p:txBody>
          <a:bodyPr/>
          <a:lstStyle/>
          <a:p>
            <a:fld id="{086B6608-6F69-448F-99DC-C9E613BFB696}" type="slidenum">
              <a:rPr lang="en-US" smtClean="0"/>
              <a:t>41</a:t>
            </a:fld>
            <a:endParaRPr lang="en-US"/>
          </a:p>
        </p:txBody>
      </p:sp>
      <p:sp>
        <p:nvSpPr>
          <p:cNvPr id="5" name="Title 4"/>
          <p:cNvSpPr>
            <a:spLocks noGrp="1"/>
          </p:cNvSpPr>
          <p:nvPr>
            <p:ph type="title"/>
          </p:nvPr>
        </p:nvSpPr>
        <p:spPr>
          <a:xfrm>
            <a:off x="481965" y="278130"/>
            <a:ext cx="9185910" cy="553085"/>
          </a:xfrm>
        </p:spPr>
        <p:txBody>
          <a:bodyPr lIns="91440" tIns="45720" rIns="91440" bIns="45720" anchor="t">
            <a:normAutofit fontScale="90000"/>
          </a:bodyPr>
          <a:lstStyle/>
          <a:p>
            <a:r>
              <a:rPr lang="en-US"/>
              <a:t>Storing zero/Truncation errors</a:t>
            </a:r>
          </a:p>
        </p:txBody>
      </p:sp>
      <p:sp>
        <p:nvSpPr>
          <p:cNvPr id="7" name="TextBox 6"/>
          <p:cNvSpPr txBox="1"/>
          <p:nvPr/>
        </p:nvSpPr>
        <p:spPr>
          <a:xfrm>
            <a:off x="401955" y="1047115"/>
            <a:ext cx="11209655" cy="3674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noAutofit/>
          </a:bodyPr>
          <a:lstStyle/>
          <a:p>
            <a:pPr marL="457200" indent="-457200">
              <a:buFont typeface="Wingdings" panose="05000000000000000000" pitchFamily="2" charset="2"/>
              <a:buChar char="v"/>
            </a:pPr>
            <a:r>
              <a:rPr lang="en-US" sz="3000">
                <a:ea typeface="+mn-lt"/>
                <a:cs typeface="+mn-lt"/>
              </a:rPr>
              <a:t>0:  the sign, exponent, and the mantissa are set to 0s.</a:t>
            </a:r>
          </a:p>
          <a:p>
            <a:pPr marL="457200" indent="-457200">
              <a:buFont typeface="Wingdings" panose="05000000000000000000" pitchFamily="2" charset="2"/>
              <a:buChar char="v"/>
            </a:pPr>
            <a:endParaRPr lang="en-US" sz="3000">
              <a:ea typeface="+mn-lt"/>
              <a:cs typeface="+mn-lt"/>
            </a:endParaRPr>
          </a:p>
          <a:p>
            <a:pPr marL="457200" indent="-457200">
              <a:buFont typeface="Wingdings" panose="05000000000000000000" pitchFamily="2" charset="2"/>
              <a:buChar char="v"/>
            </a:pPr>
            <a:r>
              <a:rPr lang="en-US" sz="3000">
                <a:ea typeface="+mn-lt"/>
                <a:cs typeface="+mn-lt"/>
              </a:rPr>
              <a:t>Truncating errors: When a real number is stored using floating-point representation, the value of the numbered stored may not be exactly as we expect it to be.</a:t>
            </a:r>
          </a:p>
          <a:p>
            <a:pPr marL="914400" lvl="1" indent="-457200">
              <a:buFont typeface="Wingdings" panose="05000000000000000000" pitchFamily="2" charset="2"/>
              <a:buChar char="v"/>
            </a:pPr>
            <a:r>
              <a:rPr lang="en-US" sz="3000">
                <a:ea typeface="+mn-lt"/>
                <a:cs typeface="+mn-lt"/>
              </a:rPr>
              <a:t>It is because the number of real numbers is infinite, while the number of bits to store is bounded</a:t>
            </a:r>
          </a:p>
          <a:p>
            <a:pPr marL="457200" indent="-457200">
              <a:buFont typeface="Wingdings" panose="05000000000000000000" pitchFamily="2" charset="2"/>
              <a:buChar char="v"/>
            </a:pPr>
            <a:endParaRPr lang="en-US" sz="3000">
              <a:ea typeface="+mn-lt"/>
              <a:cs typeface="+mn-lt"/>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9100" y="3191940"/>
            <a:ext cx="6147955" cy="701187"/>
          </a:xfrm>
        </p:spPr>
        <p:txBody>
          <a:bodyPr/>
          <a:lstStyle/>
          <a:p>
            <a:r>
              <a:rPr lang="en-US" sz="4000"/>
              <a:t>Storing texts/audio/images</a:t>
            </a:r>
          </a:p>
        </p:txBody>
      </p:sp>
    </p:spTree>
    <p:custDataLst>
      <p:tags r:id="rId1"/>
    </p:custData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581133F-95C8-9144-9BFA-07C6A00B8411}" type="datetime1">
              <a:rPr lang="en-US" smtClean="0"/>
              <a:t>11/13/2023</a:t>
            </a:fld>
            <a:endParaRPr lang="en-US"/>
          </a:p>
        </p:txBody>
      </p:sp>
      <p:sp>
        <p:nvSpPr>
          <p:cNvPr id="3" name="Footer Placeholder 2"/>
          <p:cNvSpPr>
            <a:spLocks noGrp="1"/>
          </p:cNvSpPr>
          <p:nvPr>
            <p:ph type="ftr" sz="quarter" idx="11"/>
          </p:nvPr>
        </p:nvSpPr>
        <p:spPr/>
        <p:txBody>
          <a:bodyPr/>
          <a:lstStyle/>
          <a:p>
            <a:r>
              <a:rPr lang="en-US"/>
              <a:t>Faculty of Computer Science</a:t>
            </a:r>
          </a:p>
        </p:txBody>
      </p:sp>
      <p:sp>
        <p:nvSpPr>
          <p:cNvPr id="4" name="Slide Number Placeholder 3"/>
          <p:cNvSpPr>
            <a:spLocks noGrp="1"/>
          </p:cNvSpPr>
          <p:nvPr>
            <p:ph type="sldNum" sz="quarter" idx="12"/>
          </p:nvPr>
        </p:nvSpPr>
        <p:spPr/>
        <p:txBody>
          <a:bodyPr/>
          <a:lstStyle/>
          <a:p>
            <a:fld id="{086B6608-6F69-448F-99DC-C9E613BFB696}" type="slidenum">
              <a:rPr lang="en-US" smtClean="0"/>
              <a:t>43</a:t>
            </a:fld>
            <a:endParaRPr lang="en-US"/>
          </a:p>
        </p:txBody>
      </p:sp>
      <p:sp>
        <p:nvSpPr>
          <p:cNvPr id="5" name="Title 4"/>
          <p:cNvSpPr>
            <a:spLocks noGrp="1"/>
          </p:cNvSpPr>
          <p:nvPr>
            <p:ph type="title"/>
          </p:nvPr>
        </p:nvSpPr>
        <p:spPr>
          <a:xfrm>
            <a:off x="481965" y="278130"/>
            <a:ext cx="9185910" cy="553085"/>
          </a:xfrm>
        </p:spPr>
        <p:txBody>
          <a:bodyPr lIns="91440" tIns="45720" rIns="91440" bIns="45720" anchor="t">
            <a:normAutofit fontScale="90000"/>
          </a:bodyPr>
          <a:lstStyle/>
          <a:p>
            <a:r>
              <a:rPr lang="en-US"/>
              <a:t>STORING TEXT</a:t>
            </a:r>
          </a:p>
        </p:txBody>
      </p:sp>
      <p:sp>
        <p:nvSpPr>
          <p:cNvPr id="7" name="TextBox 6"/>
          <p:cNvSpPr txBox="1"/>
          <p:nvPr/>
        </p:nvSpPr>
        <p:spPr>
          <a:xfrm>
            <a:off x="401955" y="1047115"/>
            <a:ext cx="11209655" cy="3674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noAutofit/>
          </a:bodyPr>
          <a:lstStyle/>
          <a:p>
            <a:pPr marL="457200" indent="-457200">
              <a:buFont typeface="Wingdings" panose="05000000000000000000" pitchFamily="2" charset="2"/>
              <a:buChar char="v"/>
            </a:pPr>
            <a:r>
              <a:rPr lang="en-US" sz="3000">
                <a:ea typeface="+mn-lt"/>
                <a:cs typeface="+mn-lt"/>
              </a:rPr>
              <a:t>A section of </a:t>
            </a:r>
            <a:r>
              <a:rPr lang="en-US" sz="3000" b="1">
                <a:ea typeface="+mn-lt"/>
                <a:cs typeface="+mn-lt"/>
              </a:rPr>
              <a:t>text </a:t>
            </a:r>
            <a:r>
              <a:rPr lang="en-US" sz="3000">
                <a:ea typeface="+mn-lt"/>
                <a:cs typeface="+mn-lt"/>
              </a:rPr>
              <a:t>in any language is a sequence of symbols used to represent an idea in that language. </a:t>
            </a:r>
          </a:p>
          <a:p>
            <a:pPr marL="457200" indent="-457200">
              <a:buFont typeface="Wingdings" panose="05000000000000000000" pitchFamily="2" charset="2"/>
              <a:buChar char="v"/>
            </a:pPr>
            <a:endParaRPr lang="en-US" sz="3000">
              <a:ea typeface="+mn-lt"/>
              <a:cs typeface="+mn-lt"/>
            </a:endParaRPr>
          </a:p>
          <a:p>
            <a:pPr marL="457200" indent="-457200">
              <a:buFont typeface="Wingdings" panose="05000000000000000000" pitchFamily="2" charset="2"/>
              <a:buChar char="v"/>
            </a:pPr>
            <a:r>
              <a:rPr lang="en-US" sz="3000">
                <a:ea typeface="+mn-lt"/>
                <a:cs typeface="+mn-lt"/>
              </a:rPr>
              <a:t>English language uses 26 symbols (A, B, C,…, Z) to represent uppercase letters, 26 symbols (a, b, c, …, z) to represent lowercase letters, ten symbols (0, 1, 2, …, 9) to represent numeric characters, and symbols (., ?, :, ; , …, !) to represent punctuation.</a:t>
            </a:r>
          </a:p>
          <a:p>
            <a:pPr marL="457200" indent="-457200">
              <a:buFont typeface="Wingdings" panose="05000000000000000000" pitchFamily="2" charset="2"/>
              <a:buChar char="v"/>
            </a:pPr>
            <a:endParaRPr lang="en-US" sz="3000">
              <a:ea typeface="+mn-lt"/>
              <a:cs typeface="+mn-lt"/>
            </a:endParaRPr>
          </a:p>
          <a:p>
            <a:pPr marL="457200" indent="-457200">
              <a:buFont typeface="Wingdings" panose="05000000000000000000" pitchFamily="2" charset="2"/>
              <a:buChar char="v"/>
            </a:pPr>
            <a:r>
              <a:rPr lang="en-US" sz="3000">
                <a:ea typeface="+mn-lt"/>
                <a:cs typeface="+mn-lt"/>
              </a:rPr>
              <a:t>Other symbols such as blank, newline, and tab are used for text alignment and readability.</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581133F-95C8-9144-9BFA-07C6A00B8411}" type="datetime1">
              <a:rPr lang="en-US" smtClean="0"/>
              <a:t>11/13/2023</a:t>
            </a:fld>
            <a:endParaRPr lang="en-US"/>
          </a:p>
        </p:txBody>
      </p:sp>
      <p:sp>
        <p:nvSpPr>
          <p:cNvPr id="3" name="Footer Placeholder 2"/>
          <p:cNvSpPr>
            <a:spLocks noGrp="1"/>
          </p:cNvSpPr>
          <p:nvPr>
            <p:ph type="ftr" sz="quarter" idx="11"/>
          </p:nvPr>
        </p:nvSpPr>
        <p:spPr/>
        <p:txBody>
          <a:bodyPr/>
          <a:lstStyle/>
          <a:p>
            <a:r>
              <a:rPr lang="en-US"/>
              <a:t>Faculty of Computer Science</a:t>
            </a:r>
          </a:p>
        </p:txBody>
      </p:sp>
      <p:sp>
        <p:nvSpPr>
          <p:cNvPr id="4" name="Slide Number Placeholder 3"/>
          <p:cNvSpPr>
            <a:spLocks noGrp="1"/>
          </p:cNvSpPr>
          <p:nvPr>
            <p:ph type="sldNum" sz="quarter" idx="12"/>
          </p:nvPr>
        </p:nvSpPr>
        <p:spPr/>
        <p:txBody>
          <a:bodyPr/>
          <a:lstStyle/>
          <a:p>
            <a:fld id="{086B6608-6F69-448F-99DC-C9E613BFB696}" type="slidenum">
              <a:rPr lang="en-US" smtClean="0"/>
              <a:t>44</a:t>
            </a:fld>
            <a:endParaRPr lang="en-US"/>
          </a:p>
        </p:txBody>
      </p:sp>
      <p:sp>
        <p:nvSpPr>
          <p:cNvPr id="5" name="Title 4"/>
          <p:cNvSpPr>
            <a:spLocks noGrp="1"/>
          </p:cNvSpPr>
          <p:nvPr>
            <p:ph type="title"/>
          </p:nvPr>
        </p:nvSpPr>
        <p:spPr>
          <a:xfrm>
            <a:off x="481965" y="278130"/>
            <a:ext cx="9185910" cy="553085"/>
          </a:xfrm>
        </p:spPr>
        <p:txBody>
          <a:bodyPr lIns="91440" tIns="45720" rIns="91440" bIns="45720" anchor="t">
            <a:normAutofit fontScale="90000"/>
          </a:bodyPr>
          <a:lstStyle/>
          <a:p>
            <a:r>
              <a:rPr lang="en-US"/>
              <a:t>Symbol</a:t>
            </a:r>
          </a:p>
        </p:txBody>
      </p:sp>
      <p:sp>
        <p:nvSpPr>
          <p:cNvPr id="7" name="TextBox 6"/>
          <p:cNvSpPr txBox="1"/>
          <p:nvPr/>
        </p:nvSpPr>
        <p:spPr>
          <a:xfrm>
            <a:off x="401955" y="1047115"/>
            <a:ext cx="11209655" cy="3674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noAutofit/>
          </a:bodyPr>
          <a:lstStyle/>
          <a:p>
            <a:pPr marL="457200" indent="-457200">
              <a:buFont typeface="Wingdings" panose="05000000000000000000" pitchFamily="2" charset="2"/>
              <a:buChar char="v"/>
            </a:pPr>
            <a:r>
              <a:rPr lang="en-US" sz="3000">
                <a:ea typeface="+mn-lt"/>
                <a:cs typeface="+mn-lt"/>
              </a:rPr>
              <a:t>We can represent each symbol with a bit pattern.</a:t>
            </a:r>
          </a:p>
          <a:p>
            <a:pPr marL="457200" indent="-457200">
              <a:buFont typeface="Wingdings" panose="05000000000000000000" pitchFamily="2" charset="2"/>
              <a:buChar char="v"/>
            </a:pPr>
            <a:endParaRPr lang="en-US" sz="3000">
              <a:ea typeface="+mn-lt"/>
              <a:cs typeface="+mn-lt"/>
            </a:endParaRPr>
          </a:p>
          <a:p>
            <a:pPr marL="457200" indent="-457200">
              <a:buFont typeface="Wingdings" panose="05000000000000000000" pitchFamily="2" charset="2"/>
              <a:buChar char="v"/>
            </a:pPr>
            <a:r>
              <a:rPr lang="en-US" sz="3000">
                <a:ea typeface="+mn-lt"/>
                <a:cs typeface="+mn-lt"/>
              </a:rPr>
              <a:t>Text such as ‘CATS’, which is made up from four symbols, can be represented as four n-bit patterns.</a:t>
            </a:r>
          </a:p>
          <a:p>
            <a:pPr marL="457200" indent="-457200">
              <a:buFont typeface="Wingdings" panose="05000000000000000000" pitchFamily="2" charset="2"/>
              <a:buChar char="v"/>
            </a:pPr>
            <a:endParaRPr lang="en-US" sz="3000">
              <a:ea typeface="+mn-lt"/>
              <a:cs typeface="+mn-lt"/>
            </a:endParaRPr>
          </a:p>
        </p:txBody>
      </p:sp>
      <p:pic>
        <p:nvPicPr>
          <p:cNvPr id="6" name="Picture 5"/>
          <p:cNvPicPr>
            <a:picLocks noChangeAspect="1"/>
          </p:cNvPicPr>
          <p:nvPr/>
        </p:nvPicPr>
        <p:blipFill>
          <a:blip r:embed="rId2"/>
          <a:stretch>
            <a:fillRect/>
          </a:stretch>
        </p:blipFill>
        <p:spPr>
          <a:xfrm>
            <a:off x="654050" y="3091180"/>
            <a:ext cx="10957560" cy="2209800"/>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581133F-95C8-9144-9BFA-07C6A00B8411}" type="datetime1">
              <a:rPr lang="en-US" smtClean="0"/>
              <a:t>11/13/2023</a:t>
            </a:fld>
            <a:endParaRPr lang="en-US"/>
          </a:p>
        </p:txBody>
      </p:sp>
      <p:sp>
        <p:nvSpPr>
          <p:cNvPr id="3" name="Footer Placeholder 2"/>
          <p:cNvSpPr>
            <a:spLocks noGrp="1"/>
          </p:cNvSpPr>
          <p:nvPr>
            <p:ph type="ftr" sz="quarter" idx="11"/>
          </p:nvPr>
        </p:nvSpPr>
        <p:spPr/>
        <p:txBody>
          <a:bodyPr/>
          <a:lstStyle/>
          <a:p>
            <a:r>
              <a:rPr lang="en-US"/>
              <a:t>Faculty of Computer Science</a:t>
            </a:r>
          </a:p>
        </p:txBody>
      </p:sp>
      <p:sp>
        <p:nvSpPr>
          <p:cNvPr id="4" name="Slide Number Placeholder 3"/>
          <p:cNvSpPr>
            <a:spLocks noGrp="1"/>
          </p:cNvSpPr>
          <p:nvPr>
            <p:ph type="sldNum" sz="quarter" idx="12"/>
          </p:nvPr>
        </p:nvSpPr>
        <p:spPr/>
        <p:txBody>
          <a:bodyPr/>
          <a:lstStyle/>
          <a:p>
            <a:fld id="{086B6608-6F69-448F-99DC-C9E613BFB696}" type="slidenum">
              <a:rPr lang="en-US" smtClean="0"/>
              <a:t>45</a:t>
            </a:fld>
            <a:endParaRPr lang="en-US"/>
          </a:p>
        </p:txBody>
      </p:sp>
      <p:sp>
        <p:nvSpPr>
          <p:cNvPr id="5" name="Title 4"/>
          <p:cNvSpPr>
            <a:spLocks noGrp="1"/>
          </p:cNvSpPr>
          <p:nvPr>
            <p:ph type="title"/>
          </p:nvPr>
        </p:nvSpPr>
        <p:spPr>
          <a:xfrm>
            <a:off x="481965" y="278130"/>
            <a:ext cx="9185910" cy="553085"/>
          </a:xfrm>
        </p:spPr>
        <p:txBody>
          <a:bodyPr lIns="91440" tIns="45720" rIns="91440" bIns="45720" anchor="t">
            <a:normAutofit fontScale="90000"/>
          </a:bodyPr>
          <a:lstStyle/>
          <a:p>
            <a:r>
              <a:rPr lang="en-US">
                <a:sym typeface="+mn-ea"/>
              </a:rPr>
              <a:t>Symbol</a:t>
            </a:r>
            <a:endParaRPr lang="en-US"/>
          </a:p>
        </p:txBody>
      </p:sp>
      <p:sp>
        <p:nvSpPr>
          <p:cNvPr id="7" name="TextBox 6"/>
          <p:cNvSpPr txBox="1"/>
          <p:nvPr/>
        </p:nvSpPr>
        <p:spPr>
          <a:xfrm>
            <a:off x="401955" y="1047115"/>
            <a:ext cx="11209655" cy="3674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noAutofit/>
          </a:bodyPr>
          <a:lstStyle/>
          <a:p>
            <a:pPr marL="457200" indent="-457200">
              <a:buFont typeface="Wingdings" panose="05000000000000000000" pitchFamily="2" charset="2"/>
              <a:buChar char="v"/>
            </a:pPr>
            <a:endParaRPr lang="en-US" sz="3000">
              <a:ea typeface="+mn-lt"/>
              <a:cs typeface="+mn-lt"/>
            </a:endParaRPr>
          </a:p>
        </p:txBody>
      </p:sp>
      <p:pic>
        <p:nvPicPr>
          <p:cNvPr id="8" name="Picture 7"/>
          <p:cNvPicPr>
            <a:picLocks noChangeAspect="1"/>
          </p:cNvPicPr>
          <p:nvPr/>
        </p:nvPicPr>
        <p:blipFill>
          <a:blip r:embed="rId2"/>
          <a:stretch>
            <a:fillRect/>
          </a:stretch>
        </p:blipFill>
        <p:spPr>
          <a:xfrm>
            <a:off x="636270" y="1676400"/>
            <a:ext cx="10919460" cy="3505200"/>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581133F-95C8-9144-9BFA-07C6A00B8411}" type="datetime1">
              <a:rPr lang="en-US" smtClean="0"/>
              <a:t>11/13/2023</a:t>
            </a:fld>
            <a:endParaRPr lang="en-US"/>
          </a:p>
        </p:txBody>
      </p:sp>
      <p:sp>
        <p:nvSpPr>
          <p:cNvPr id="3" name="Footer Placeholder 2"/>
          <p:cNvSpPr>
            <a:spLocks noGrp="1"/>
          </p:cNvSpPr>
          <p:nvPr>
            <p:ph type="ftr" sz="quarter" idx="11"/>
          </p:nvPr>
        </p:nvSpPr>
        <p:spPr/>
        <p:txBody>
          <a:bodyPr/>
          <a:lstStyle/>
          <a:p>
            <a:r>
              <a:rPr lang="en-US"/>
              <a:t>Faculty of Computer Science</a:t>
            </a:r>
          </a:p>
        </p:txBody>
      </p:sp>
      <p:sp>
        <p:nvSpPr>
          <p:cNvPr id="4" name="Slide Number Placeholder 3"/>
          <p:cNvSpPr>
            <a:spLocks noGrp="1"/>
          </p:cNvSpPr>
          <p:nvPr>
            <p:ph type="sldNum" sz="quarter" idx="12"/>
          </p:nvPr>
        </p:nvSpPr>
        <p:spPr/>
        <p:txBody>
          <a:bodyPr/>
          <a:lstStyle/>
          <a:p>
            <a:fld id="{086B6608-6F69-448F-99DC-C9E613BFB696}" type="slidenum">
              <a:rPr lang="en-US" smtClean="0"/>
              <a:t>46</a:t>
            </a:fld>
            <a:endParaRPr lang="en-US"/>
          </a:p>
        </p:txBody>
      </p:sp>
      <p:sp>
        <p:nvSpPr>
          <p:cNvPr id="5" name="Title 4"/>
          <p:cNvSpPr>
            <a:spLocks noGrp="1"/>
          </p:cNvSpPr>
          <p:nvPr>
            <p:ph type="title"/>
          </p:nvPr>
        </p:nvSpPr>
        <p:spPr>
          <a:xfrm>
            <a:off x="481965" y="278130"/>
            <a:ext cx="9185910" cy="553085"/>
          </a:xfrm>
        </p:spPr>
        <p:txBody>
          <a:bodyPr lIns="91440" tIns="45720" rIns="91440" bIns="45720" anchor="t">
            <a:normAutofit fontScale="90000"/>
          </a:bodyPr>
          <a:lstStyle/>
          <a:p>
            <a:r>
              <a:rPr lang="en-US"/>
              <a:t>Codes</a:t>
            </a:r>
          </a:p>
        </p:txBody>
      </p:sp>
      <p:sp>
        <p:nvSpPr>
          <p:cNvPr id="7" name="TextBox 6"/>
          <p:cNvSpPr txBox="1"/>
          <p:nvPr/>
        </p:nvSpPr>
        <p:spPr>
          <a:xfrm>
            <a:off x="401955" y="1047115"/>
            <a:ext cx="11209655" cy="3674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noAutofit/>
          </a:bodyPr>
          <a:lstStyle/>
          <a:p>
            <a:pPr marL="457200" indent="-457200">
              <a:buFont typeface="Wingdings" panose="05000000000000000000" pitchFamily="2" charset="2"/>
              <a:buChar char="v"/>
            </a:pPr>
            <a:r>
              <a:rPr lang="en-US" sz="3000">
                <a:ea typeface="+mn-lt"/>
                <a:cs typeface="+mn-lt"/>
              </a:rPr>
              <a:t>Different sets of bit patterns have been designed to represent text symbols.</a:t>
            </a:r>
          </a:p>
          <a:p>
            <a:pPr marL="457200" indent="-457200">
              <a:buFont typeface="Wingdings" panose="05000000000000000000" pitchFamily="2" charset="2"/>
              <a:buChar char="v"/>
            </a:pPr>
            <a:r>
              <a:rPr lang="en-US" sz="3000">
                <a:ea typeface="+mn-lt"/>
                <a:cs typeface="+mn-lt"/>
              </a:rPr>
              <a:t>Each set is called a code, and the process of representing symbols is called coding.</a:t>
            </a:r>
          </a:p>
          <a:p>
            <a:pPr marL="457200" indent="-457200">
              <a:buFont typeface="Wingdings" panose="05000000000000000000" pitchFamily="2" charset="2"/>
              <a:buChar char="v"/>
            </a:pPr>
            <a:r>
              <a:rPr lang="en-US" sz="3000">
                <a:ea typeface="+mn-lt"/>
                <a:cs typeface="+mn-lt"/>
              </a:rPr>
              <a:t>ASCII - American Standard Code for Information Interchange (ASCII).</a:t>
            </a:r>
          </a:p>
          <a:p>
            <a:pPr marL="914400" lvl="1" indent="-457200">
              <a:buFont typeface="Wingdings" panose="05000000000000000000" pitchFamily="2" charset="2"/>
              <a:buChar char="v"/>
            </a:pPr>
            <a:r>
              <a:rPr lang="en-US" sz="3000">
                <a:ea typeface="+mn-lt"/>
                <a:cs typeface="+mn-lt"/>
              </a:rPr>
              <a:t>This code uses seven bits for each symbol - 128 symbol in total.</a:t>
            </a:r>
          </a:p>
          <a:p>
            <a:pPr lvl="0" indent="-457200">
              <a:buFont typeface="Wingdings" panose="05000000000000000000" pitchFamily="2" charset="2"/>
              <a:buChar char="v"/>
            </a:pPr>
            <a:r>
              <a:rPr lang="en-US" sz="3000">
                <a:ea typeface="+mn-lt"/>
                <a:cs typeface="+mn-lt"/>
              </a:rPr>
              <a:t>Unicode:  uses 32 bits and represent up to 2^32 = 4294967296 symbols</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581133F-95C8-9144-9BFA-07C6A00B8411}" type="datetime1">
              <a:rPr lang="en-US" smtClean="0"/>
              <a:t>11/13/2023</a:t>
            </a:fld>
            <a:endParaRPr lang="en-US"/>
          </a:p>
        </p:txBody>
      </p:sp>
      <p:sp>
        <p:nvSpPr>
          <p:cNvPr id="3" name="Footer Placeholder 2"/>
          <p:cNvSpPr>
            <a:spLocks noGrp="1"/>
          </p:cNvSpPr>
          <p:nvPr>
            <p:ph type="ftr" sz="quarter" idx="11"/>
          </p:nvPr>
        </p:nvSpPr>
        <p:spPr/>
        <p:txBody>
          <a:bodyPr/>
          <a:lstStyle/>
          <a:p>
            <a:r>
              <a:rPr lang="en-US"/>
              <a:t>Faculty of Computer Science</a:t>
            </a:r>
          </a:p>
        </p:txBody>
      </p:sp>
      <p:sp>
        <p:nvSpPr>
          <p:cNvPr id="4" name="Slide Number Placeholder 3"/>
          <p:cNvSpPr>
            <a:spLocks noGrp="1"/>
          </p:cNvSpPr>
          <p:nvPr>
            <p:ph type="sldNum" sz="quarter" idx="12"/>
          </p:nvPr>
        </p:nvSpPr>
        <p:spPr/>
        <p:txBody>
          <a:bodyPr/>
          <a:lstStyle/>
          <a:p>
            <a:fld id="{086B6608-6F69-448F-99DC-C9E613BFB696}" type="slidenum">
              <a:rPr lang="en-US" smtClean="0"/>
              <a:t>47</a:t>
            </a:fld>
            <a:endParaRPr lang="en-US"/>
          </a:p>
        </p:txBody>
      </p:sp>
      <p:sp>
        <p:nvSpPr>
          <p:cNvPr id="5" name="Title 4"/>
          <p:cNvSpPr>
            <a:spLocks noGrp="1"/>
          </p:cNvSpPr>
          <p:nvPr>
            <p:ph type="title"/>
          </p:nvPr>
        </p:nvSpPr>
        <p:spPr>
          <a:xfrm>
            <a:off x="481965" y="278130"/>
            <a:ext cx="9185910" cy="553085"/>
          </a:xfrm>
        </p:spPr>
        <p:txBody>
          <a:bodyPr lIns="91440" tIns="45720" rIns="91440" bIns="45720" anchor="t">
            <a:normAutofit fontScale="90000"/>
          </a:bodyPr>
          <a:lstStyle/>
          <a:p>
            <a:r>
              <a:rPr lang="en-US"/>
              <a:t>Codes</a:t>
            </a:r>
          </a:p>
        </p:txBody>
      </p:sp>
      <p:sp>
        <p:nvSpPr>
          <p:cNvPr id="7" name="TextBox 6"/>
          <p:cNvSpPr txBox="1"/>
          <p:nvPr/>
        </p:nvSpPr>
        <p:spPr>
          <a:xfrm>
            <a:off x="401955" y="1047115"/>
            <a:ext cx="11209655" cy="3674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noAutofit/>
          </a:bodyPr>
          <a:lstStyle/>
          <a:p>
            <a:pPr marL="457200" indent="-457200">
              <a:buFont typeface="Wingdings" panose="05000000000000000000" pitchFamily="2" charset="2"/>
              <a:buChar char="v"/>
            </a:pPr>
            <a:r>
              <a:rPr lang="en-US" sz="3000">
                <a:ea typeface="+mn-lt"/>
                <a:cs typeface="+mn-lt"/>
              </a:rPr>
              <a:t>Different sets of bit patterns have been designed to represent text symbols.</a:t>
            </a:r>
          </a:p>
          <a:p>
            <a:pPr marL="457200" indent="-457200">
              <a:buFont typeface="Wingdings" panose="05000000000000000000" pitchFamily="2" charset="2"/>
              <a:buChar char="v"/>
            </a:pPr>
            <a:r>
              <a:rPr lang="en-US" sz="3000">
                <a:ea typeface="+mn-lt"/>
                <a:cs typeface="+mn-lt"/>
              </a:rPr>
              <a:t>Each set is called a code, and the process of representing symbols is called coding.</a:t>
            </a:r>
          </a:p>
          <a:p>
            <a:pPr marL="457200" indent="-457200">
              <a:buFont typeface="Wingdings" panose="05000000000000000000" pitchFamily="2" charset="2"/>
              <a:buChar char="v"/>
            </a:pPr>
            <a:r>
              <a:rPr lang="en-US" sz="3000">
                <a:ea typeface="+mn-lt"/>
                <a:cs typeface="+mn-lt"/>
              </a:rPr>
              <a:t>ASCII - American Standard Code for Information Interchange (ASCII).</a:t>
            </a:r>
          </a:p>
          <a:p>
            <a:pPr marL="914400" lvl="1" indent="-457200">
              <a:buFont typeface="Wingdings" panose="05000000000000000000" pitchFamily="2" charset="2"/>
              <a:buChar char="v"/>
            </a:pPr>
            <a:r>
              <a:rPr lang="en-US" sz="3000">
                <a:ea typeface="+mn-lt"/>
                <a:cs typeface="+mn-lt"/>
              </a:rPr>
              <a:t>This code uses seven bits for each symbol - 128 symbol in total.</a:t>
            </a:r>
          </a:p>
          <a:p>
            <a:pPr lvl="0" indent="-457200">
              <a:buFont typeface="Wingdings" panose="05000000000000000000" pitchFamily="2" charset="2"/>
              <a:buChar char="v"/>
            </a:pPr>
            <a:r>
              <a:rPr lang="en-US" sz="3000">
                <a:ea typeface="+mn-lt"/>
                <a:cs typeface="+mn-lt"/>
              </a:rPr>
              <a:t>Unicode:  uses 32 bits and represent up to 2^32 = 4294967296 symbols</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581133F-95C8-9144-9BFA-07C6A00B8411}" type="datetime1">
              <a:rPr lang="en-US" smtClean="0"/>
              <a:t>11/13/2023</a:t>
            </a:fld>
            <a:endParaRPr lang="en-US"/>
          </a:p>
        </p:txBody>
      </p:sp>
      <p:sp>
        <p:nvSpPr>
          <p:cNvPr id="3" name="Footer Placeholder 2"/>
          <p:cNvSpPr>
            <a:spLocks noGrp="1"/>
          </p:cNvSpPr>
          <p:nvPr>
            <p:ph type="ftr" sz="quarter" idx="11"/>
          </p:nvPr>
        </p:nvSpPr>
        <p:spPr/>
        <p:txBody>
          <a:bodyPr/>
          <a:lstStyle/>
          <a:p>
            <a:r>
              <a:rPr lang="en-US"/>
              <a:t>Faculty of Computer Science</a:t>
            </a:r>
          </a:p>
        </p:txBody>
      </p:sp>
      <p:sp>
        <p:nvSpPr>
          <p:cNvPr id="4" name="Slide Number Placeholder 3"/>
          <p:cNvSpPr>
            <a:spLocks noGrp="1"/>
          </p:cNvSpPr>
          <p:nvPr>
            <p:ph type="sldNum" sz="quarter" idx="12"/>
          </p:nvPr>
        </p:nvSpPr>
        <p:spPr/>
        <p:txBody>
          <a:bodyPr/>
          <a:lstStyle/>
          <a:p>
            <a:fld id="{086B6608-6F69-448F-99DC-C9E613BFB696}" type="slidenum">
              <a:rPr lang="en-US" smtClean="0"/>
              <a:t>48</a:t>
            </a:fld>
            <a:endParaRPr lang="en-US"/>
          </a:p>
        </p:txBody>
      </p:sp>
      <p:sp>
        <p:nvSpPr>
          <p:cNvPr id="5" name="Title 4"/>
          <p:cNvSpPr>
            <a:spLocks noGrp="1"/>
          </p:cNvSpPr>
          <p:nvPr>
            <p:ph type="title"/>
          </p:nvPr>
        </p:nvSpPr>
        <p:spPr>
          <a:xfrm>
            <a:off x="481965" y="278130"/>
            <a:ext cx="9185910" cy="553085"/>
          </a:xfrm>
        </p:spPr>
        <p:txBody>
          <a:bodyPr lIns="91440" tIns="45720" rIns="91440" bIns="45720" anchor="t">
            <a:normAutofit fontScale="90000"/>
          </a:bodyPr>
          <a:lstStyle/>
          <a:p>
            <a:r>
              <a:rPr lang="en-US"/>
              <a:t>STORING AUDIO</a:t>
            </a:r>
          </a:p>
        </p:txBody>
      </p:sp>
      <p:sp>
        <p:nvSpPr>
          <p:cNvPr id="7" name="TextBox 6"/>
          <p:cNvSpPr txBox="1"/>
          <p:nvPr/>
        </p:nvSpPr>
        <p:spPr>
          <a:xfrm>
            <a:off x="401955" y="1047115"/>
            <a:ext cx="11209655" cy="3674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noAutofit/>
          </a:bodyPr>
          <a:lstStyle/>
          <a:p>
            <a:pPr marL="457200" indent="-457200">
              <a:buFont typeface="Wingdings" panose="05000000000000000000" pitchFamily="2" charset="2"/>
              <a:buChar char="v"/>
            </a:pPr>
            <a:r>
              <a:rPr lang="en-US" sz="3000">
                <a:ea typeface="+mn-lt"/>
                <a:cs typeface="+mn-lt"/>
              </a:rPr>
              <a:t>Audio is an entity that changes with time—we can only measure the intensity of the sound at each moment. </a:t>
            </a:r>
          </a:p>
          <a:p>
            <a:pPr marL="457200" indent="-457200">
              <a:buFont typeface="Wingdings" panose="05000000000000000000" pitchFamily="2" charset="2"/>
              <a:buChar char="v"/>
            </a:pPr>
            <a:r>
              <a:rPr lang="en-US" sz="3000">
                <a:ea typeface="+mn-lt"/>
                <a:cs typeface="+mn-lt"/>
              </a:rPr>
              <a:t>Storing audio in computer memory = storing the intensity of an audio signal over a period of time.</a:t>
            </a:r>
          </a:p>
          <a:p>
            <a:pPr marL="457200" indent="-457200">
              <a:buFont typeface="Wingdings" panose="05000000000000000000" pitchFamily="2" charset="2"/>
              <a:buChar char="v"/>
            </a:pPr>
            <a:r>
              <a:rPr lang="en-US" sz="3000">
                <a:ea typeface="+mn-lt"/>
                <a:cs typeface="+mn-lt"/>
              </a:rPr>
              <a:t>Audio is an example of </a:t>
            </a:r>
            <a:r>
              <a:rPr lang="en-US" sz="3000" b="1">
                <a:ea typeface="+mn-lt"/>
                <a:cs typeface="+mn-lt"/>
              </a:rPr>
              <a:t>analog </a:t>
            </a:r>
            <a:r>
              <a:rPr lang="en-US" sz="3000">
                <a:ea typeface="+mn-lt"/>
                <a:cs typeface="+mn-lt"/>
              </a:rPr>
              <a:t>data (infinite values)</a:t>
            </a:r>
          </a:p>
        </p:txBody>
      </p:sp>
      <p:pic>
        <p:nvPicPr>
          <p:cNvPr id="6" name="Picture 5"/>
          <p:cNvPicPr>
            <a:picLocks noChangeAspect="1"/>
          </p:cNvPicPr>
          <p:nvPr/>
        </p:nvPicPr>
        <p:blipFill>
          <a:blip r:embed="rId2"/>
          <a:stretch>
            <a:fillRect/>
          </a:stretch>
        </p:blipFill>
        <p:spPr>
          <a:xfrm>
            <a:off x="1457960" y="3429000"/>
            <a:ext cx="9193530" cy="2927350"/>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581133F-95C8-9144-9BFA-07C6A00B8411}" type="datetime1">
              <a:rPr lang="en-US" smtClean="0"/>
              <a:t>11/13/2023</a:t>
            </a:fld>
            <a:endParaRPr lang="en-US"/>
          </a:p>
        </p:txBody>
      </p:sp>
      <p:sp>
        <p:nvSpPr>
          <p:cNvPr id="3" name="Footer Placeholder 2"/>
          <p:cNvSpPr>
            <a:spLocks noGrp="1"/>
          </p:cNvSpPr>
          <p:nvPr>
            <p:ph type="ftr" sz="quarter" idx="11"/>
          </p:nvPr>
        </p:nvSpPr>
        <p:spPr/>
        <p:txBody>
          <a:bodyPr/>
          <a:lstStyle/>
          <a:p>
            <a:r>
              <a:rPr lang="en-US"/>
              <a:t>Faculty of Computer Science</a:t>
            </a:r>
          </a:p>
        </p:txBody>
      </p:sp>
      <p:sp>
        <p:nvSpPr>
          <p:cNvPr id="4" name="Slide Number Placeholder 3"/>
          <p:cNvSpPr>
            <a:spLocks noGrp="1"/>
          </p:cNvSpPr>
          <p:nvPr>
            <p:ph type="sldNum" sz="quarter" idx="12"/>
          </p:nvPr>
        </p:nvSpPr>
        <p:spPr/>
        <p:txBody>
          <a:bodyPr/>
          <a:lstStyle/>
          <a:p>
            <a:fld id="{086B6608-6F69-448F-99DC-C9E613BFB696}" type="slidenum">
              <a:rPr lang="en-US" smtClean="0"/>
              <a:t>49</a:t>
            </a:fld>
            <a:endParaRPr lang="en-US"/>
          </a:p>
        </p:txBody>
      </p:sp>
      <p:sp>
        <p:nvSpPr>
          <p:cNvPr id="5" name="Title 4"/>
          <p:cNvSpPr>
            <a:spLocks noGrp="1"/>
          </p:cNvSpPr>
          <p:nvPr>
            <p:ph type="title"/>
          </p:nvPr>
        </p:nvSpPr>
        <p:spPr>
          <a:xfrm>
            <a:off x="481965" y="278130"/>
            <a:ext cx="9185910" cy="553085"/>
          </a:xfrm>
        </p:spPr>
        <p:txBody>
          <a:bodyPr lIns="91440" tIns="45720" rIns="91440" bIns="45720" anchor="t">
            <a:normAutofit fontScale="90000"/>
          </a:bodyPr>
          <a:lstStyle/>
          <a:p>
            <a:r>
              <a:rPr lang="en-US"/>
              <a:t>Sampling</a:t>
            </a:r>
          </a:p>
        </p:txBody>
      </p:sp>
      <p:sp>
        <p:nvSpPr>
          <p:cNvPr id="7" name="TextBox 6"/>
          <p:cNvSpPr txBox="1"/>
          <p:nvPr/>
        </p:nvSpPr>
        <p:spPr>
          <a:xfrm>
            <a:off x="401955" y="1047115"/>
            <a:ext cx="11209655" cy="3674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noAutofit/>
          </a:bodyPr>
          <a:lstStyle/>
          <a:p>
            <a:pPr marL="457200" indent="-457200">
              <a:buFont typeface="Wingdings" panose="05000000000000000000" pitchFamily="2" charset="2"/>
              <a:buChar char="v"/>
            </a:pPr>
            <a:r>
              <a:rPr lang="en-US" sz="3000">
                <a:ea typeface="+mn-lt"/>
                <a:cs typeface="+mn-lt"/>
              </a:rPr>
              <a:t>Sampling means that we select only a finite number of points on the analog signal, measure their values, and record them. </a:t>
            </a:r>
          </a:p>
          <a:p>
            <a:pPr marL="457200" indent="-457200">
              <a:buFont typeface="Wingdings" panose="05000000000000000000" pitchFamily="2" charset="2"/>
              <a:buChar char="v"/>
            </a:pPr>
            <a:r>
              <a:rPr lang="en-US" sz="3000">
                <a:ea typeface="+mn-lt"/>
                <a:cs typeface="+mn-lt"/>
              </a:rPr>
              <a:t>A sampling rate of 40000 samples per second is good enough to reproduce an audio signal.</a:t>
            </a:r>
          </a:p>
        </p:txBody>
      </p:sp>
      <p:pic>
        <p:nvPicPr>
          <p:cNvPr id="8" name="Picture 7"/>
          <p:cNvPicPr>
            <a:picLocks noChangeAspect="1"/>
          </p:cNvPicPr>
          <p:nvPr/>
        </p:nvPicPr>
        <p:blipFill>
          <a:blip r:embed="rId2"/>
          <a:stretch>
            <a:fillRect/>
          </a:stretch>
        </p:blipFill>
        <p:spPr>
          <a:xfrm>
            <a:off x="1539240" y="3278505"/>
            <a:ext cx="9592945" cy="305689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04C81F4-8D9B-F149-A772-453CF73C4882}" type="datetime1">
              <a:rPr lang="en-US" smtClean="0"/>
              <a:t>11/13/2023</a:t>
            </a:fld>
            <a:endParaRPr lang="en-US"/>
          </a:p>
        </p:txBody>
      </p:sp>
      <p:sp>
        <p:nvSpPr>
          <p:cNvPr id="3" name="Footer Placeholder 2"/>
          <p:cNvSpPr>
            <a:spLocks noGrp="1"/>
          </p:cNvSpPr>
          <p:nvPr>
            <p:ph type="ftr" sz="quarter" idx="11"/>
          </p:nvPr>
        </p:nvSpPr>
        <p:spPr/>
        <p:txBody>
          <a:bodyPr/>
          <a:lstStyle/>
          <a:p>
            <a:r>
              <a:rPr lang="en-US"/>
              <a:t>Faculty of Computer Science</a:t>
            </a:r>
          </a:p>
        </p:txBody>
      </p:sp>
      <p:sp>
        <p:nvSpPr>
          <p:cNvPr id="4" name="Slide Number Placeholder 3"/>
          <p:cNvSpPr>
            <a:spLocks noGrp="1"/>
          </p:cNvSpPr>
          <p:nvPr>
            <p:ph type="sldNum" sz="quarter" idx="12"/>
          </p:nvPr>
        </p:nvSpPr>
        <p:spPr/>
        <p:txBody>
          <a:bodyPr/>
          <a:lstStyle/>
          <a:p>
            <a:fld id="{086B6608-6F69-448F-99DC-C9E613BFB696}" type="slidenum">
              <a:rPr lang="en-US" smtClean="0"/>
              <a:t>5</a:t>
            </a:fld>
            <a:endParaRPr lang="en-US"/>
          </a:p>
        </p:txBody>
      </p:sp>
      <p:sp>
        <p:nvSpPr>
          <p:cNvPr id="5" name="Title 4"/>
          <p:cNvSpPr>
            <a:spLocks noGrp="1"/>
          </p:cNvSpPr>
          <p:nvPr>
            <p:ph type="title"/>
          </p:nvPr>
        </p:nvSpPr>
        <p:spPr/>
        <p:txBody>
          <a:bodyPr lIns="91440" tIns="45720" rIns="91440" bIns="45720" anchor="t">
            <a:noAutofit/>
          </a:bodyPr>
          <a:lstStyle/>
          <a:p>
            <a:r>
              <a:rPr lang="en-US" sz="3600">
                <a:latin typeface="Arial" panose="020B0604020202020204"/>
                <a:cs typeface="Arial" panose="020B0604020202020204"/>
              </a:rPr>
              <a:t>Data inside the computer </a:t>
            </a:r>
            <a:br>
              <a:rPr lang="en-US" sz="3600">
                <a:latin typeface="Arial" panose="020B0604020202020204"/>
                <a:cs typeface="Arial" panose="020B0604020202020204"/>
              </a:rPr>
            </a:br>
            <a:endParaRPr lang="en-US" sz="3600"/>
          </a:p>
        </p:txBody>
      </p:sp>
      <p:sp>
        <p:nvSpPr>
          <p:cNvPr id="6" name="Content Placeholder 5"/>
          <p:cNvSpPr>
            <a:spLocks noGrp="1"/>
          </p:cNvSpPr>
          <p:nvPr>
            <p:ph sz="quarter" idx="13"/>
          </p:nvPr>
        </p:nvSpPr>
        <p:spPr>
          <a:xfrm>
            <a:off x="309218" y="1169080"/>
            <a:ext cx="11855072" cy="4954133"/>
          </a:xfrm>
        </p:spPr>
        <p:txBody>
          <a:bodyPr lIns="91440" tIns="45720" rIns="91440" bIns="45720" anchor="t"/>
          <a:lstStyle/>
          <a:p>
            <a:pPr marL="400050" indent="-400050">
              <a:lnSpc>
                <a:spcPct val="100000"/>
              </a:lnSpc>
              <a:spcAft>
                <a:spcPts val="1200"/>
              </a:spcAft>
              <a:buFont typeface="Wingdings" panose="05000000000000000000" pitchFamily="2" charset="2"/>
              <a:buChar char="v"/>
            </a:pPr>
            <a:r>
              <a:rPr lang="en-US" sz="3200">
                <a:latin typeface="Arial" panose="020B0604020202020204"/>
                <a:cs typeface="Arial" panose="020B0604020202020204"/>
              </a:rPr>
              <a:t>A </a:t>
            </a:r>
            <a:r>
              <a:rPr lang="en-US" sz="3200" i="1">
                <a:latin typeface="Arial" panose="020B0604020202020204"/>
                <a:cs typeface="Arial" panose="020B0604020202020204"/>
              </a:rPr>
              <a:t>bit </a:t>
            </a:r>
            <a:r>
              <a:rPr lang="en-US" sz="3200">
                <a:latin typeface="Arial" panose="020B0604020202020204"/>
                <a:cs typeface="Arial" panose="020B0604020202020204"/>
              </a:rPr>
              <a:t>(binary digit) is the smallest unit of data that can be stored in a computer and has a value of 0 or 1.</a:t>
            </a:r>
            <a:endParaRPr lang="en-US" sz="3200"/>
          </a:p>
          <a:p>
            <a:pPr marL="400050" indent="-400050">
              <a:lnSpc>
                <a:spcPct val="100000"/>
              </a:lnSpc>
              <a:spcAft>
                <a:spcPts val="1200"/>
              </a:spcAft>
              <a:buFont typeface="Wingdings" panose="05000000000000000000" pitchFamily="2" charset="2"/>
              <a:buChar char="v"/>
            </a:pPr>
            <a:r>
              <a:rPr lang="en-US" sz="3200">
                <a:latin typeface="Arial" panose="020B0604020202020204"/>
                <a:cs typeface="Arial" panose="020B0604020202020204"/>
              </a:rPr>
              <a:t>A bit represents the state of a device that can take one of two states. </a:t>
            </a:r>
            <a:endParaRPr lang="en-US" sz="3200"/>
          </a:p>
          <a:p>
            <a:pPr marL="400050" indent="-400050">
              <a:lnSpc>
                <a:spcPct val="100000"/>
              </a:lnSpc>
              <a:spcAft>
                <a:spcPts val="1200"/>
              </a:spcAft>
              <a:buFont typeface="Wingdings" panose="05000000000000000000" pitchFamily="2" charset="2"/>
              <a:buChar char="v"/>
            </a:pPr>
            <a:r>
              <a:rPr lang="en-US" sz="3200" i="1">
                <a:latin typeface="Arial" panose="020B0604020202020204"/>
                <a:cs typeface="Arial" panose="020B0604020202020204"/>
              </a:rPr>
              <a:t>Bit pattern</a:t>
            </a:r>
            <a:r>
              <a:rPr lang="en-US" sz="3200">
                <a:latin typeface="Arial" panose="020B0604020202020204"/>
                <a:cs typeface="Arial" panose="020B0604020202020204"/>
              </a:rPr>
              <a:t> is used to present different data types. It is a sequence, or as it is sometimes called, a string of bits </a:t>
            </a:r>
            <a:br>
              <a:rPr lang="en-US" sz="3200">
                <a:latin typeface="Arial" panose="020B0604020202020204"/>
                <a:cs typeface="Arial" panose="020B0604020202020204"/>
              </a:rPr>
            </a:br>
            <a:br>
              <a:rPr lang="en-US" sz="3200">
                <a:latin typeface="Arial" panose="020B0604020202020204"/>
                <a:cs typeface="Arial" panose="020B0604020202020204"/>
              </a:rPr>
            </a:br>
            <a:br>
              <a:rPr lang="en-US" sz="3200">
                <a:latin typeface="Arial" panose="020B0604020202020204"/>
                <a:cs typeface="Arial" panose="020B0604020202020204"/>
              </a:rPr>
            </a:br>
            <a:endParaRPr lang="en-US" sz="3200"/>
          </a:p>
          <a:p>
            <a:pPr marL="457200" lvl="1" indent="0">
              <a:lnSpc>
                <a:spcPct val="100000"/>
              </a:lnSpc>
              <a:spcAft>
                <a:spcPts val="1200"/>
              </a:spcAft>
              <a:buNone/>
            </a:pPr>
            <a:r>
              <a:rPr lang="en-US" sz="2800"/>
              <a:t>[object File]</a:t>
            </a:r>
            <a:endParaRPr lang="en-US"/>
          </a:p>
          <a:p>
            <a:pPr marL="850900" lvl="1" indent="-393700">
              <a:lnSpc>
                <a:spcPct val="100000"/>
              </a:lnSpc>
              <a:spcAft>
                <a:spcPts val="1200"/>
              </a:spcAft>
              <a:buFont typeface="Courier New" panose="02070309020205020404" pitchFamily="49" charset="0"/>
              <a:buChar char="o"/>
            </a:pPr>
            <a:endParaRPr lang="en-US"/>
          </a:p>
          <a:p>
            <a:pPr marL="0" indent="0">
              <a:buNone/>
            </a:pPr>
            <a:endParaRPr lang="en-US"/>
          </a:p>
        </p:txBody>
      </p:sp>
      <p:pic>
        <p:nvPicPr>
          <p:cNvPr id="7" name="Picture 6" descr="A red line and white rectangle with numbers&#10;&#10;Description automatically generated"/>
          <p:cNvPicPr>
            <a:picLocks noChangeAspect="1"/>
          </p:cNvPicPr>
          <p:nvPr/>
        </p:nvPicPr>
        <p:blipFill>
          <a:blip r:embed="rId3"/>
          <a:stretch>
            <a:fillRect/>
          </a:stretch>
        </p:blipFill>
        <p:spPr>
          <a:xfrm>
            <a:off x="1592893" y="4838632"/>
            <a:ext cx="9298487" cy="1397830"/>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581133F-95C8-9144-9BFA-07C6A00B8411}" type="datetime1">
              <a:rPr lang="en-US" smtClean="0"/>
              <a:t>11/13/2023</a:t>
            </a:fld>
            <a:endParaRPr lang="en-US"/>
          </a:p>
        </p:txBody>
      </p:sp>
      <p:sp>
        <p:nvSpPr>
          <p:cNvPr id="3" name="Footer Placeholder 2"/>
          <p:cNvSpPr>
            <a:spLocks noGrp="1"/>
          </p:cNvSpPr>
          <p:nvPr>
            <p:ph type="ftr" sz="quarter" idx="11"/>
          </p:nvPr>
        </p:nvSpPr>
        <p:spPr/>
        <p:txBody>
          <a:bodyPr/>
          <a:lstStyle/>
          <a:p>
            <a:r>
              <a:rPr lang="en-US"/>
              <a:t>Faculty of Computer Science</a:t>
            </a:r>
          </a:p>
        </p:txBody>
      </p:sp>
      <p:sp>
        <p:nvSpPr>
          <p:cNvPr id="4" name="Slide Number Placeholder 3"/>
          <p:cNvSpPr>
            <a:spLocks noGrp="1"/>
          </p:cNvSpPr>
          <p:nvPr>
            <p:ph type="sldNum" sz="quarter" idx="12"/>
          </p:nvPr>
        </p:nvSpPr>
        <p:spPr/>
        <p:txBody>
          <a:bodyPr/>
          <a:lstStyle/>
          <a:p>
            <a:fld id="{086B6608-6F69-448F-99DC-C9E613BFB696}" type="slidenum">
              <a:rPr lang="en-US" smtClean="0"/>
              <a:t>50</a:t>
            </a:fld>
            <a:endParaRPr lang="en-US"/>
          </a:p>
        </p:txBody>
      </p:sp>
      <p:sp>
        <p:nvSpPr>
          <p:cNvPr id="5" name="Title 4"/>
          <p:cNvSpPr>
            <a:spLocks noGrp="1"/>
          </p:cNvSpPr>
          <p:nvPr>
            <p:ph type="title"/>
          </p:nvPr>
        </p:nvSpPr>
        <p:spPr>
          <a:xfrm>
            <a:off x="481965" y="278130"/>
            <a:ext cx="9185910" cy="553085"/>
          </a:xfrm>
        </p:spPr>
        <p:txBody>
          <a:bodyPr lIns="91440" tIns="45720" rIns="91440" bIns="45720" anchor="t">
            <a:normAutofit fontScale="90000"/>
          </a:bodyPr>
          <a:lstStyle/>
          <a:p>
            <a:r>
              <a:rPr lang="en-US"/>
              <a:t>Quantization and Encoding</a:t>
            </a:r>
          </a:p>
        </p:txBody>
      </p:sp>
      <p:sp>
        <p:nvSpPr>
          <p:cNvPr id="7" name="TextBox 6"/>
          <p:cNvSpPr txBox="1"/>
          <p:nvPr/>
        </p:nvSpPr>
        <p:spPr>
          <a:xfrm>
            <a:off x="401955" y="1047115"/>
            <a:ext cx="11209655" cy="3674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noAutofit/>
          </a:bodyPr>
          <a:lstStyle/>
          <a:p>
            <a:pPr marL="457200" indent="-457200">
              <a:buFont typeface="Wingdings" panose="05000000000000000000" pitchFamily="2" charset="2"/>
              <a:buChar char="v"/>
            </a:pPr>
            <a:r>
              <a:rPr lang="en-US" sz="3000">
                <a:ea typeface="+mn-lt"/>
                <a:cs typeface="+mn-lt"/>
              </a:rPr>
              <a:t>The value measured for each sample is a real number.</a:t>
            </a:r>
          </a:p>
          <a:p>
            <a:pPr marL="457200" indent="-457200">
              <a:buFont typeface="Wingdings" panose="05000000000000000000" pitchFamily="2" charset="2"/>
              <a:buChar char="v"/>
            </a:pPr>
            <a:r>
              <a:rPr lang="en-US" sz="3000">
                <a:ea typeface="+mn-lt"/>
                <a:cs typeface="+mn-lt"/>
              </a:rPr>
              <a:t>Quantization: a process that rounds the value of a sample to the closest integer value</a:t>
            </a:r>
          </a:p>
          <a:p>
            <a:pPr marL="457200" indent="-457200">
              <a:buFont typeface="Wingdings" panose="05000000000000000000" pitchFamily="2" charset="2"/>
              <a:buChar char="v"/>
            </a:pPr>
            <a:r>
              <a:rPr lang="en-US" sz="3000">
                <a:ea typeface="+mn-lt"/>
                <a:cs typeface="+mn-lt"/>
              </a:rPr>
              <a:t>Encoding: quantized sample values need to be encoded as bit patterns.</a:t>
            </a:r>
          </a:p>
          <a:p>
            <a:pPr marL="914400" lvl="1" indent="-457200">
              <a:buFont typeface="Wingdings" panose="05000000000000000000" pitchFamily="2" charset="2"/>
              <a:buChar char="v"/>
            </a:pPr>
            <a:r>
              <a:rPr lang="en-US" sz="3000">
                <a:ea typeface="+mn-lt"/>
                <a:cs typeface="+mn-lt"/>
              </a:rPr>
              <a:t>Bit per sample - </a:t>
            </a:r>
            <a:r>
              <a:rPr lang="en-US" sz="3000" b="1">
                <a:ea typeface="+mn-lt"/>
                <a:cs typeface="+mn-lt"/>
                <a:sym typeface="+mn-ea"/>
              </a:rPr>
              <a:t>bit depth</a:t>
            </a:r>
            <a:r>
              <a:rPr lang="en-US" sz="3000">
                <a:ea typeface="+mn-lt"/>
                <a:cs typeface="+mn-lt"/>
              </a:rPr>
              <a:t>: how many bits should be allocated for each sample (8, 16, 24, 32)&gt;- </a:t>
            </a:r>
            <a:endParaRPr lang="en-US" sz="3000" b="1">
              <a:ea typeface="+mn-lt"/>
              <a:cs typeface="+mn-lt"/>
            </a:endParaRPr>
          </a:p>
          <a:p>
            <a:pPr marL="914400" lvl="1" indent="-457200">
              <a:buFont typeface="Wingdings" panose="05000000000000000000" pitchFamily="2" charset="2"/>
              <a:buChar char="v"/>
            </a:pPr>
            <a:r>
              <a:rPr lang="en-US" sz="3000">
                <a:ea typeface="+mn-lt"/>
                <a:cs typeface="+mn-lt"/>
              </a:rPr>
              <a:t>Bit rate: bit depth x  number of samples per second.</a:t>
            </a:r>
          </a:p>
          <a:p>
            <a:pPr lvl="1" indent="-457200">
              <a:buFont typeface="Wingdings" panose="05000000000000000000" pitchFamily="2" charset="2"/>
              <a:buChar char="v"/>
            </a:pPr>
            <a:r>
              <a:rPr lang="en-US" sz="3000">
                <a:ea typeface="+mn-lt"/>
                <a:cs typeface="+mn-lt"/>
              </a:rPr>
              <a:t>Standards for sound encoding: MP3 - MPEG Layer 3.</a:t>
            </a:r>
          </a:p>
          <a:p>
            <a:pPr lvl="2" indent="-457200">
              <a:buFont typeface="Wingdings" panose="05000000000000000000" pitchFamily="2" charset="2"/>
              <a:buChar char="v"/>
            </a:pPr>
            <a:r>
              <a:rPr lang="en-US" sz="3000">
                <a:ea typeface="+mn-lt"/>
                <a:cs typeface="+mn-lt"/>
              </a:rPr>
              <a:t>44100 samples per second x 16 bits per sample = 705600 bits per second</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581133F-95C8-9144-9BFA-07C6A00B8411}" type="datetime1">
              <a:rPr lang="en-US" smtClean="0"/>
              <a:t>11/13/2023</a:t>
            </a:fld>
            <a:endParaRPr lang="en-US"/>
          </a:p>
        </p:txBody>
      </p:sp>
      <p:sp>
        <p:nvSpPr>
          <p:cNvPr id="3" name="Footer Placeholder 2"/>
          <p:cNvSpPr>
            <a:spLocks noGrp="1"/>
          </p:cNvSpPr>
          <p:nvPr>
            <p:ph type="ftr" sz="quarter" idx="11"/>
          </p:nvPr>
        </p:nvSpPr>
        <p:spPr/>
        <p:txBody>
          <a:bodyPr/>
          <a:lstStyle/>
          <a:p>
            <a:r>
              <a:rPr lang="en-US"/>
              <a:t>Faculty of Computer Science</a:t>
            </a:r>
          </a:p>
        </p:txBody>
      </p:sp>
      <p:sp>
        <p:nvSpPr>
          <p:cNvPr id="4" name="Slide Number Placeholder 3"/>
          <p:cNvSpPr>
            <a:spLocks noGrp="1"/>
          </p:cNvSpPr>
          <p:nvPr>
            <p:ph type="sldNum" sz="quarter" idx="12"/>
          </p:nvPr>
        </p:nvSpPr>
        <p:spPr/>
        <p:txBody>
          <a:bodyPr/>
          <a:lstStyle/>
          <a:p>
            <a:fld id="{086B6608-6F69-448F-99DC-C9E613BFB696}" type="slidenum">
              <a:rPr lang="en-US" smtClean="0"/>
              <a:t>51</a:t>
            </a:fld>
            <a:endParaRPr lang="en-US"/>
          </a:p>
        </p:txBody>
      </p:sp>
      <p:sp>
        <p:nvSpPr>
          <p:cNvPr id="5" name="Title 4"/>
          <p:cNvSpPr>
            <a:spLocks noGrp="1"/>
          </p:cNvSpPr>
          <p:nvPr>
            <p:ph type="title"/>
          </p:nvPr>
        </p:nvSpPr>
        <p:spPr>
          <a:xfrm>
            <a:off x="481965" y="278130"/>
            <a:ext cx="9185910" cy="553085"/>
          </a:xfrm>
        </p:spPr>
        <p:txBody>
          <a:bodyPr lIns="91440" tIns="45720" rIns="91440" bIns="45720" anchor="t">
            <a:normAutofit fontScale="90000"/>
          </a:bodyPr>
          <a:lstStyle/>
          <a:p>
            <a:r>
              <a:rPr lang="en-US"/>
              <a:t>STORING IMAGES/VIDEO</a:t>
            </a:r>
          </a:p>
        </p:txBody>
      </p:sp>
      <p:sp>
        <p:nvSpPr>
          <p:cNvPr id="7" name="TextBox 6"/>
          <p:cNvSpPr txBox="1"/>
          <p:nvPr/>
        </p:nvSpPr>
        <p:spPr>
          <a:xfrm>
            <a:off x="401955" y="1047115"/>
            <a:ext cx="11209655" cy="3674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noAutofit/>
          </a:bodyPr>
          <a:lstStyle/>
          <a:p>
            <a:pPr marL="457200" indent="-457200">
              <a:buFont typeface="Wingdings" panose="05000000000000000000" pitchFamily="2" charset="2"/>
              <a:buChar char="v"/>
            </a:pPr>
            <a:r>
              <a:rPr lang="en-US" sz="3000">
                <a:ea typeface="+mn-lt"/>
                <a:cs typeface="+mn-lt"/>
              </a:rPr>
              <a:t>Images are stored by raster graphics or vector graphics.</a:t>
            </a:r>
          </a:p>
          <a:p>
            <a:pPr marL="457200" indent="-457200">
              <a:buFont typeface="Wingdings" panose="05000000000000000000" pitchFamily="2" charset="2"/>
              <a:buChar char="v"/>
            </a:pPr>
            <a:r>
              <a:rPr lang="en-US" sz="3000">
                <a:ea typeface="+mn-lt"/>
                <a:cs typeface="+mn-lt"/>
              </a:rPr>
              <a:t>Raster graphics (or bitmap graphics): store an analog image such as a photograph using bit pattern.</a:t>
            </a:r>
          </a:p>
          <a:p>
            <a:pPr marL="914400" lvl="1" indent="-457200">
              <a:buFont typeface="Wingdings" panose="05000000000000000000" pitchFamily="2" charset="2"/>
              <a:buChar char="v"/>
            </a:pPr>
            <a:r>
              <a:rPr lang="en-US" sz="3000">
                <a:ea typeface="+mn-lt"/>
                <a:cs typeface="+mn-lt"/>
              </a:rPr>
              <a:t>Standards for image encoding: JPEG (Joint Photographic Experts Group), GIF (Graphic Interchange Format).</a:t>
            </a:r>
          </a:p>
          <a:p>
            <a:pPr lvl="0" indent="-457200">
              <a:buFont typeface="Wingdings" panose="05000000000000000000" pitchFamily="2" charset="2"/>
              <a:buChar char="v"/>
            </a:pPr>
            <a:r>
              <a:rPr lang="en-US" sz="3000">
                <a:ea typeface="+mn-lt"/>
                <a:cs typeface="+mn-lt"/>
              </a:rPr>
              <a:t>Vector graphics</a:t>
            </a:r>
          </a:p>
          <a:p>
            <a:pPr lvl="2" indent="-457200">
              <a:buFont typeface="Wingdings" panose="05000000000000000000" pitchFamily="2" charset="2"/>
              <a:buChar char="v"/>
            </a:pPr>
            <a:r>
              <a:rPr lang="en-US" sz="3000">
                <a:ea typeface="+mn-lt"/>
                <a:cs typeface="+mn-lt"/>
              </a:rPr>
              <a:t>Raster graphics has two disadvantages: the file size is big and rescaling is troublesome.</a:t>
            </a:r>
          </a:p>
          <a:p>
            <a:pPr lvl="2" indent="-457200">
              <a:buFont typeface="Wingdings" panose="05000000000000000000" pitchFamily="2" charset="2"/>
              <a:buChar char="v"/>
            </a:pPr>
            <a:r>
              <a:rPr lang="en-US" sz="3000">
                <a:ea typeface="+mn-lt"/>
                <a:cs typeface="+mn-lt"/>
              </a:rPr>
              <a:t>Vector graphic uses mathematical formulas to draw images.</a:t>
            </a:r>
          </a:p>
          <a:p>
            <a:pPr lvl="1" indent="-457200">
              <a:buFont typeface="Wingdings" panose="05000000000000000000" pitchFamily="2" charset="2"/>
              <a:buChar char="v"/>
            </a:pPr>
            <a:r>
              <a:rPr lang="en-US" sz="3000">
                <a:ea typeface="+mn-lt"/>
                <a:cs typeface="+mn-lt"/>
              </a:rPr>
              <a:t>Video: a representation of images (called frames) over time.</a:t>
            </a:r>
          </a:p>
          <a:p>
            <a:pPr lvl="2" indent="-457200">
              <a:buFont typeface="Wingdings" panose="05000000000000000000" pitchFamily="2" charset="2"/>
              <a:buChar char="v"/>
            </a:pPr>
            <a:r>
              <a:rPr lang="en-US" sz="3000">
                <a:ea typeface="+mn-lt"/>
                <a:cs typeface="+mn-lt"/>
              </a:rPr>
              <a:t>Know how to store an image inside a computer =&gt; know how to store video</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581133F-95C8-9144-9BFA-07C6A00B8411}" type="datetime1">
              <a:rPr lang="en-US" smtClean="0"/>
              <a:t>11/13/2023</a:t>
            </a:fld>
            <a:endParaRPr lang="en-US"/>
          </a:p>
        </p:txBody>
      </p:sp>
      <p:sp>
        <p:nvSpPr>
          <p:cNvPr id="3" name="Footer Placeholder 2"/>
          <p:cNvSpPr>
            <a:spLocks noGrp="1"/>
          </p:cNvSpPr>
          <p:nvPr>
            <p:ph type="ftr" sz="quarter" idx="11"/>
          </p:nvPr>
        </p:nvSpPr>
        <p:spPr/>
        <p:txBody>
          <a:bodyPr/>
          <a:lstStyle/>
          <a:p>
            <a:r>
              <a:rPr lang="en-US"/>
              <a:t>Faculty of Computer Science</a:t>
            </a:r>
          </a:p>
        </p:txBody>
      </p:sp>
      <p:sp>
        <p:nvSpPr>
          <p:cNvPr id="4" name="Slide Number Placeholder 3"/>
          <p:cNvSpPr>
            <a:spLocks noGrp="1"/>
          </p:cNvSpPr>
          <p:nvPr>
            <p:ph type="sldNum" sz="quarter" idx="12"/>
          </p:nvPr>
        </p:nvSpPr>
        <p:spPr/>
        <p:txBody>
          <a:bodyPr/>
          <a:lstStyle/>
          <a:p>
            <a:fld id="{086B6608-6F69-448F-99DC-C9E613BFB696}" type="slidenum">
              <a:rPr lang="en-US" smtClean="0"/>
              <a:t>52</a:t>
            </a:fld>
            <a:endParaRPr lang="en-US"/>
          </a:p>
        </p:txBody>
      </p:sp>
      <p:sp>
        <p:nvSpPr>
          <p:cNvPr id="5" name="Title 4"/>
          <p:cNvSpPr>
            <a:spLocks noGrp="1"/>
          </p:cNvSpPr>
          <p:nvPr>
            <p:ph type="title"/>
          </p:nvPr>
        </p:nvSpPr>
        <p:spPr>
          <a:xfrm>
            <a:off x="481965" y="278130"/>
            <a:ext cx="9185910" cy="553085"/>
          </a:xfrm>
        </p:spPr>
        <p:txBody>
          <a:bodyPr lIns="91440" tIns="45720" rIns="91440" bIns="45720" anchor="t">
            <a:normAutofit fontScale="90000"/>
          </a:bodyPr>
          <a:lstStyle/>
          <a:p>
            <a:r>
              <a:rPr lang="en-US"/>
              <a:t>Practice</a:t>
            </a:r>
          </a:p>
        </p:txBody>
      </p:sp>
      <p:pic>
        <p:nvPicPr>
          <p:cNvPr id="6" name="Picture 5"/>
          <p:cNvPicPr>
            <a:picLocks noChangeAspect="1"/>
          </p:cNvPicPr>
          <p:nvPr/>
        </p:nvPicPr>
        <p:blipFill>
          <a:blip r:embed="rId2"/>
          <a:stretch>
            <a:fillRect/>
          </a:stretch>
        </p:blipFill>
        <p:spPr>
          <a:xfrm>
            <a:off x="481965" y="1176655"/>
            <a:ext cx="11018520" cy="1356360"/>
          </a:xfrm>
          <a:prstGeom prst="rect">
            <a:avLst/>
          </a:prstGeom>
        </p:spPr>
      </p:pic>
      <p:pic>
        <p:nvPicPr>
          <p:cNvPr id="8" name="Picture 7"/>
          <p:cNvPicPr>
            <a:picLocks noChangeAspect="1"/>
          </p:cNvPicPr>
          <p:nvPr/>
        </p:nvPicPr>
        <p:blipFill>
          <a:blip r:embed="rId3"/>
          <a:stretch>
            <a:fillRect/>
          </a:stretch>
        </p:blipFill>
        <p:spPr>
          <a:xfrm>
            <a:off x="407035" y="2583815"/>
            <a:ext cx="10965180" cy="3703320"/>
          </a:xfrm>
          <a:prstGeom prst="rect">
            <a:avLst/>
          </a:prstGeo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581133F-95C8-9144-9BFA-07C6A00B8411}" type="datetime1">
              <a:rPr lang="en-US" smtClean="0"/>
              <a:t>11/13/2023</a:t>
            </a:fld>
            <a:endParaRPr lang="en-US"/>
          </a:p>
        </p:txBody>
      </p:sp>
      <p:sp>
        <p:nvSpPr>
          <p:cNvPr id="3" name="Footer Placeholder 2"/>
          <p:cNvSpPr>
            <a:spLocks noGrp="1"/>
          </p:cNvSpPr>
          <p:nvPr>
            <p:ph type="ftr" sz="quarter" idx="11"/>
          </p:nvPr>
        </p:nvSpPr>
        <p:spPr/>
        <p:txBody>
          <a:bodyPr/>
          <a:lstStyle/>
          <a:p>
            <a:r>
              <a:rPr lang="en-US"/>
              <a:t>Faculty of Computer Science</a:t>
            </a:r>
          </a:p>
        </p:txBody>
      </p:sp>
      <p:sp>
        <p:nvSpPr>
          <p:cNvPr id="4" name="Slide Number Placeholder 3"/>
          <p:cNvSpPr>
            <a:spLocks noGrp="1"/>
          </p:cNvSpPr>
          <p:nvPr>
            <p:ph type="sldNum" sz="quarter" idx="12"/>
          </p:nvPr>
        </p:nvSpPr>
        <p:spPr/>
        <p:txBody>
          <a:bodyPr/>
          <a:lstStyle/>
          <a:p>
            <a:fld id="{086B6608-6F69-448F-99DC-C9E613BFB696}" type="slidenum">
              <a:rPr lang="en-US" smtClean="0"/>
              <a:t>53</a:t>
            </a:fld>
            <a:endParaRPr lang="en-US"/>
          </a:p>
        </p:txBody>
      </p:sp>
      <p:sp>
        <p:nvSpPr>
          <p:cNvPr id="5" name="Title 4"/>
          <p:cNvSpPr>
            <a:spLocks noGrp="1"/>
          </p:cNvSpPr>
          <p:nvPr>
            <p:ph type="title"/>
          </p:nvPr>
        </p:nvSpPr>
        <p:spPr>
          <a:xfrm>
            <a:off x="481965" y="278130"/>
            <a:ext cx="9185910" cy="553085"/>
          </a:xfrm>
        </p:spPr>
        <p:txBody>
          <a:bodyPr lIns="91440" tIns="45720" rIns="91440" bIns="45720" anchor="t">
            <a:normAutofit fontScale="90000"/>
          </a:bodyPr>
          <a:lstStyle/>
          <a:p>
            <a:r>
              <a:rPr lang="en-US"/>
              <a:t>Practice</a:t>
            </a:r>
          </a:p>
        </p:txBody>
      </p:sp>
      <p:pic>
        <p:nvPicPr>
          <p:cNvPr id="7" name="Picture 6"/>
          <p:cNvPicPr>
            <a:picLocks noChangeAspect="1"/>
          </p:cNvPicPr>
          <p:nvPr/>
        </p:nvPicPr>
        <p:blipFill>
          <a:blip r:embed="rId2"/>
          <a:stretch>
            <a:fillRect/>
          </a:stretch>
        </p:blipFill>
        <p:spPr>
          <a:xfrm>
            <a:off x="678180" y="1070610"/>
            <a:ext cx="10835640" cy="4716780"/>
          </a:xfrm>
          <a:prstGeom prst="rect">
            <a:avLst/>
          </a:prstGeom>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581133F-95C8-9144-9BFA-07C6A00B8411}" type="datetime1">
              <a:rPr lang="en-US" smtClean="0"/>
              <a:t>11/13/2023</a:t>
            </a:fld>
            <a:endParaRPr lang="en-US"/>
          </a:p>
        </p:txBody>
      </p:sp>
      <p:sp>
        <p:nvSpPr>
          <p:cNvPr id="3" name="Footer Placeholder 2"/>
          <p:cNvSpPr>
            <a:spLocks noGrp="1"/>
          </p:cNvSpPr>
          <p:nvPr>
            <p:ph type="ftr" sz="quarter" idx="11"/>
          </p:nvPr>
        </p:nvSpPr>
        <p:spPr/>
        <p:txBody>
          <a:bodyPr/>
          <a:lstStyle/>
          <a:p>
            <a:r>
              <a:rPr lang="en-US"/>
              <a:t>Faculty of Computer Science</a:t>
            </a:r>
          </a:p>
        </p:txBody>
      </p:sp>
      <p:sp>
        <p:nvSpPr>
          <p:cNvPr id="4" name="Slide Number Placeholder 3"/>
          <p:cNvSpPr>
            <a:spLocks noGrp="1"/>
          </p:cNvSpPr>
          <p:nvPr>
            <p:ph type="sldNum" sz="quarter" idx="12"/>
          </p:nvPr>
        </p:nvSpPr>
        <p:spPr/>
        <p:txBody>
          <a:bodyPr/>
          <a:lstStyle/>
          <a:p>
            <a:fld id="{086B6608-6F69-448F-99DC-C9E613BFB696}" type="slidenum">
              <a:rPr lang="en-US" smtClean="0"/>
              <a:t>54</a:t>
            </a:fld>
            <a:endParaRPr lang="en-US"/>
          </a:p>
        </p:txBody>
      </p:sp>
      <p:sp>
        <p:nvSpPr>
          <p:cNvPr id="5" name="Title 4"/>
          <p:cNvSpPr>
            <a:spLocks noGrp="1"/>
          </p:cNvSpPr>
          <p:nvPr>
            <p:ph type="title"/>
          </p:nvPr>
        </p:nvSpPr>
        <p:spPr>
          <a:xfrm>
            <a:off x="481965" y="278130"/>
            <a:ext cx="9185910" cy="553085"/>
          </a:xfrm>
        </p:spPr>
        <p:txBody>
          <a:bodyPr lIns="91440" tIns="45720" rIns="91440" bIns="45720" anchor="t">
            <a:normAutofit fontScale="90000"/>
          </a:bodyPr>
          <a:lstStyle/>
          <a:p>
            <a:r>
              <a:rPr lang="en-US"/>
              <a:t>Practice</a:t>
            </a:r>
          </a:p>
        </p:txBody>
      </p:sp>
      <p:pic>
        <p:nvPicPr>
          <p:cNvPr id="6" name="Picture 5"/>
          <p:cNvPicPr>
            <a:picLocks noChangeAspect="1"/>
          </p:cNvPicPr>
          <p:nvPr/>
        </p:nvPicPr>
        <p:blipFill>
          <a:blip r:embed="rId2"/>
          <a:stretch>
            <a:fillRect/>
          </a:stretch>
        </p:blipFill>
        <p:spPr>
          <a:xfrm>
            <a:off x="969010" y="974090"/>
            <a:ext cx="10254615" cy="5385435"/>
          </a:xfrm>
          <a:prstGeom prst="rect">
            <a:avLst/>
          </a:prstGeom>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581133F-95C8-9144-9BFA-07C6A00B8411}" type="datetime1">
              <a:rPr lang="en-US" smtClean="0"/>
              <a:t>11/13/2023</a:t>
            </a:fld>
            <a:endParaRPr lang="en-US"/>
          </a:p>
        </p:txBody>
      </p:sp>
      <p:sp>
        <p:nvSpPr>
          <p:cNvPr id="3" name="Footer Placeholder 2"/>
          <p:cNvSpPr>
            <a:spLocks noGrp="1"/>
          </p:cNvSpPr>
          <p:nvPr>
            <p:ph type="ftr" sz="quarter" idx="11"/>
          </p:nvPr>
        </p:nvSpPr>
        <p:spPr/>
        <p:txBody>
          <a:bodyPr/>
          <a:lstStyle/>
          <a:p>
            <a:r>
              <a:rPr lang="en-US"/>
              <a:t>Faculty of Computer Science</a:t>
            </a:r>
          </a:p>
        </p:txBody>
      </p:sp>
      <p:sp>
        <p:nvSpPr>
          <p:cNvPr id="4" name="Slide Number Placeholder 3"/>
          <p:cNvSpPr>
            <a:spLocks noGrp="1"/>
          </p:cNvSpPr>
          <p:nvPr>
            <p:ph type="sldNum" sz="quarter" idx="12"/>
          </p:nvPr>
        </p:nvSpPr>
        <p:spPr/>
        <p:txBody>
          <a:bodyPr/>
          <a:lstStyle/>
          <a:p>
            <a:fld id="{086B6608-6F69-448F-99DC-C9E613BFB696}" type="slidenum">
              <a:rPr lang="en-US" smtClean="0"/>
              <a:t>55</a:t>
            </a:fld>
            <a:endParaRPr lang="en-US"/>
          </a:p>
        </p:txBody>
      </p:sp>
      <p:sp>
        <p:nvSpPr>
          <p:cNvPr id="5" name="Title 4"/>
          <p:cNvSpPr>
            <a:spLocks noGrp="1"/>
          </p:cNvSpPr>
          <p:nvPr>
            <p:ph type="title"/>
          </p:nvPr>
        </p:nvSpPr>
        <p:spPr>
          <a:xfrm>
            <a:off x="481965" y="278130"/>
            <a:ext cx="9185910" cy="553085"/>
          </a:xfrm>
        </p:spPr>
        <p:txBody>
          <a:bodyPr lIns="91440" tIns="45720" rIns="91440" bIns="45720" anchor="t">
            <a:normAutofit fontScale="90000"/>
          </a:bodyPr>
          <a:lstStyle/>
          <a:p>
            <a:r>
              <a:rPr lang="en-US"/>
              <a:t>Practice</a:t>
            </a:r>
          </a:p>
        </p:txBody>
      </p:sp>
      <p:pic>
        <p:nvPicPr>
          <p:cNvPr id="7" name="Picture 6"/>
          <p:cNvPicPr>
            <a:picLocks noChangeAspect="1"/>
          </p:cNvPicPr>
          <p:nvPr/>
        </p:nvPicPr>
        <p:blipFill>
          <a:blip r:embed="rId2"/>
          <a:stretch>
            <a:fillRect/>
          </a:stretch>
        </p:blipFill>
        <p:spPr>
          <a:xfrm>
            <a:off x="567690" y="899160"/>
            <a:ext cx="11056620" cy="5059680"/>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581133F-95C8-9144-9BFA-07C6A00B8411}" type="datetime1">
              <a:rPr lang="en-US" smtClean="0"/>
              <a:t>11/13/2023</a:t>
            </a:fld>
            <a:endParaRPr lang="en-US"/>
          </a:p>
        </p:txBody>
      </p:sp>
      <p:sp>
        <p:nvSpPr>
          <p:cNvPr id="3" name="Footer Placeholder 2"/>
          <p:cNvSpPr>
            <a:spLocks noGrp="1"/>
          </p:cNvSpPr>
          <p:nvPr>
            <p:ph type="ftr" sz="quarter" idx="11"/>
          </p:nvPr>
        </p:nvSpPr>
        <p:spPr/>
        <p:txBody>
          <a:bodyPr/>
          <a:lstStyle/>
          <a:p>
            <a:r>
              <a:rPr lang="en-US"/>
              <a:t>Faculty of Computer Science</a:t>
            </a:r>
          </a:p>
        </p:txBody>
      </p:sp>
      <p:sp>
        <p:nvSpPr>
          <p:cNvPr id="4" name="Slide Number Placeholder 3"/>
          <p:cNvSpPr>
            <a:spLocks noGrp="1"/>
          </p:cNvSpPr>
          <p:nvPr>
            <p:ph type="sldNum" sz="quarter" idx="12"/>
          </p:nvPr>
        </p:nvSpPr>
        <p:spPr/>
        <p:txBody>
          <a:bodyPr/>
          <a:lstStyle/>
          <a:p>
            <a:fld id="{086B6608-6F69-448F-99DC-C9E613BFB696}" type="slidenum">
              <a:rPr lang="en-US" smtClean="0"/>
              <a:t>56</a:t>
            </a:fld>
            <a:endParaRPr lang="en-US"/>
          </a:p>
        </p:txBody>
      </p:sp>
      <p:sp>
        <p:nvSpPr>
          <p:cNvPr id="5" name="Title 4"/>
          <p:cNvSpPr>
            <a:spLocks noGrp="1"/>
          </p:cNvSpPr>
          <p:nvPr>
            <p:ph type="title"/>
          </p:nvPr>
        </p:nvSpPr>
        <p:spPr>
          <a:xfrm>
            <a:off x="481965" y="278130"/>
            <a:ext cx="9185910" cy="553085"/>
          </a:xfrm>
        </p:spPr>
        <p:txBody>
          <a:bodyPr lIns="91440" tIns="45720" rIns="91440" bIns="45720" anchor="t">
            <a:normAutofit fontScale="90000"/>
          </a:bodyPr>
          <a:lstStyle/>
          <a:p>
            <a:r>
              <a:rPr lang="en-US"/>
              <a:t>Practice</a:t>
            </a:r>
          </a:p>
        </p:txBody>
      </p:sp>
      <p:pic>
        <p:nvPicPr>
          <p:cNvPr id="6" name="Picture 5"/>
          <p:cNvPicPr>
            <a:picLocks noChangeAspect="1"/>
          </p:cNvPicPr>
          <p:nvPr/>
        </p:nvPicPr>
        <p:blipFill>
          <a:blip r:embed="rId2"/>
          <a:stretch>
            <a:fillRect/>
          </a:stretch>
        </p:blipFill>
        <p:spPr>
          <a:xfrm>
            <a:off x="582930" y="922655"/>
            <a:ext cx="11026140" cy="5486400"/>
          </a:xfrm>
          <a:prstGeom prst="rect">
            <a:avLst/>
          </a:prstGeom>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0496" y="2824480"/>
            <a:ext cx="10491008" cy="1643652"/>
          </a:xfrm>
        </p:spPr>
        <p:txBody>
          <a:bodyPr/>
          <a:lstStyle/>
          <a:p>
            <a:pPr algn="ctr">
              <a:lnSpc>
                <a:spcPct val="150000"/>
              </a:lnSpc>
            </a:pPr>
            <a:r>
              <a:rPr lang="en-US"/>
              <a:t>Q &amp; A</a:t>
            </a:r>
          </a:p>
        </p:txBody>
      </p:sp>
      <p:sp>
        <p:nvSpPr>
          <p:cNvPr id="3" name="Date Placeholder 2"/>
          <p:cNvSpPr>
            <a:spLocks noGrp="1"/>
          </p:cNvSpPr>
          <p:nvPr>
            <p:ph type="dt" sz="half" idx="10"/>
          </p:nvPr>
        </p:nvSpPr>
        <p:spPr/>
        <p:txBody>
          <a:bodyPr/>
          <a:lstStyle/>
          <a:p>
            <a:fld id="{2ADC29F2-8A35-3B44-9BA0-E01F07FBE6DF}" type="datetime1">
              <a:rPr lang="en-US" smtClean="0"/>
              <a:t>11/13/2023</a:t>
            </a:fld>
            <a:endParaRPr lang="en-US"/>
          </a:p>
        </p:txBody>
      </p:sp>
      <p:sp>
        <p:nvSpPr>
          <p:cNvPr id="4" name="Footer Placeholder 3"/>
          <p:cNvSpPr>
            <a:spLocks noGrp="1"/>
          </p:cNvSpPr>
          <p:nvPr>
            <p:ph type="ftr" sz="quarter" idx="11"/>
          </p:nvPr>
        </p:nvSpPr>
        <p:spPr/>
        <p:txBody>
          <a:bodyPr/>
          <a:lstStyle/>
          <a:p>
            <a:r>
              <a:rPr lang="en-US"/>
              <a:t>Faculty of Computer Science</a:t>
            </a:r>
          </a:p>
        </p:txBody>
      </p:sp>
      <p:sp>
        <p:nvSpPr>
          <p:cNvPr id="5" name="Slide Number Placeholder 4"/>
          <p:cNvSpPr>
            <a:spLocks noGrp="1"/>
          </p:cNvSpPr>
          <p:nvPr>
            <p:ph type="sldNum" sz="quarter" idx="12"/>
          </p:nvPr>
        </p:nvSpPr>
        <p:spPr/>
        <p:txBody>
          <a:bodyPr/>
          <a:lstStyle/>
          <a:p>
            <a:fld id="{086B6608-6F69-448F-99DC-C9E613BFB696}" type="slidenum">
              <a:rPr lang="en-US" smtClean="0"/>
              <a:t>57</a:t>
            </a:fld>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04C81F4-8D9B-F149-A772-453CF73C4882}" type="datetime1">
              <a:rPr lang="en-US" smtClean="0"/>
              <a:t>11/13/2023</a:t>
            </a:fld>
            <a:endParaRPr lang="en-US"/>
          </a:p>
        </p:txBody>
      </p:sp>
      <p:sp>
        <p:nvSpPr>
          <p:cNvPr id="3" name="Footer Placeholder 2"/>
          <p:cNvSpPr>
            <a:spLocks noGrp="1"/>
          </p:cNvSpPr>
          <p:nvPr>
            <p:ph type="ftr" sz="quarter" idx="11"/>
          </p:nvPr>
        </p:nvSpPr>
        <p:spPr/>
        <p:txBody>
          <a:bodyPr/>
          <a:lstStyle/>
          <a:p>
            <a:r>
              <a:rPr lang="en-US"/>
              <a:t>Faculty of Computer Science</a:t>
            </a:r>
          </a:p>
        </p:txBody>
      </p:sp>
      <p:sp>
        <p:nvSpPr>
          <p:cNvPr id="4" name="Slide Number Placeholder 3"/>
          <p:cNvSpPr>
            <a:spLocks noGrp="1"/>
          </p:cNvSpPr>
          <p:nvPr>
            <p:ph type="sldNum" sz="quarter" idx="12"/>
          </p:nvPr>
        </p:nvSpPr>
        <p:spPr/>
        <p:txBody>
          <a:bodyPr/>
          <a:lstStyle/>
          <a:p>
            <a:fld id="{086B6608-6F69-448F-99DC-C9E613BFB696}" type="slidenum">
              <a:rPr lang="en-US" smtClean="0"/>
              <a:t>6</a:t>
            </a:fld>
            <a:endParaRPr lang="en-US"/>
          </a:p>
        </p:txBody>
      </p:sp>
      <p:sp>
        <p:nvSpPr>
          <p:cNvPr id="5" name="Title 4"/>
          <p:cNvSpPr>
            <a:spLocks noGrp="1"/>
          </p:cNvSpPr>
          <p:nvPr>
            <p:ph type="title"/>
          </p:nvPr>
        </p:nvSpPr>
        <p:spPr/>
        <p:txBody>
          <a:bodyPr lIns="91440" tIns="45720" rIns="91440" bIns="45720" anchor="t">
            <a:noAutofit/>
          </a:bodyPr>
          <a:lstStyle/>
          <a:p>
            <a:r>
              <a:rPr lang="en-US" sz="3600">
                <a:latin typeface="Arial" panose="020B0604020202020204"/>
                <a:cs typeface="Arial" panose="020B0604020202020204"/>
              </a:rPr>
              <a:t>Storage of different data types </a:t>
            </a:r>
            <a:br>
              <a:rPr lang="en-US" sz="3600">
                <a:latin typeface="Arial" panose="020B0604020202020204"/>
                <a:cs typeface="Arial" panose="020B0604020202020204"/>
              </a:rPr>
            </a:br>
            <a:endParaRPr lang="en-US" sz="3600"/>
          </a:p>
        </p:txBody>
      </p:sp>
      <p:sp>
        <p:nvSpPr>
          <p:cNvPr id="6" name="Content Placeholder 5"/>
          <p:cNvSpPr>
            <a:spLocks noGrp="1"/>
          </p:cNvSpPr>
          <p:nvPr>
            <p:ph sz="quarter" idx="13"/>
          </p:nvPr>
        </p:nvSpPr>
        <p:spPr>
          <a:xfrm>
            <a:off x="309218" y="1169080"/>
            <a:ext cx="11855072" cy="4954133"/>
          </a:xfrm>
        </p:spPr>
        <p:txBody>
          <a:bodyPr lIns="91440" tIns="45720" rIns="91440" bIns="45720" anchor="t"/>
          <a:lstStyle/>
          <a:p>
            <a:pPr marL="457200" lvl="1" indent="0">
              <a:lnSpc>
                <a:spcPct val="100000"/>
              </a:lnSpc>
              <a:spcAft>
                <a:spcPts val="1200"/>
              </a:spcAft>
              <a:buNone/>
            </a:pPr>
            <a:endParaRPr lang="en-US"/>
          </a:p>
          <a:p>
            <a:pPr marL="0" indent="0">
              <a:buNone/>
            </a:pPr>
            <a:endParaRPr lang="en-US"/>
          </a:p>
        </p:txBody>
      </p:sp>
      <p:pic>
        <p:nvPicPr>
          <p:cNvPr id="8" name="Picture 7" descr="A diagram of different data types&#10;&#10;Description automatically generated"/>
          <p:cNvPicPr>
            <a:picLocks noChangeAspect="1"/>
          </p:cNvPicPr>
          <p:nvPr/>
        </p:nvPicPr>
        <p:blipFill>
          <a:blip r:embed="rId3"/>
          <a:stretch>
            <a:fillRect/>
          </a:stretch>
        </p:blipFill>
        <p:spPr>
          <a:xfrm>
            <a:off x="1206674" y="1323735"/>
            <a:ext cx="9235856" cy="489946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9100" y="3191940"/>
            <a:ext cx="6147955" cy="701187"/>
          </a:xfrm>
        </p:spPr>
        <p:txBody>
          <a:bodyPr lIns="91440" tIns="45720" rIns="91440" bIns="45720" anchor="t">
            <a:noAutofit/>
          </a:bodyPr>
          <a:lstStyle/>
          <a:p>
            <a:r>
              <a:rPr lang="en-US" sz="4000">
                <a:latin typeface="Times New Roman" panose="02020603050405020304"/>
                <a:cs typeface="Times New Roman" panose="02020603050405020304"/>
              </a:rPr>
              <a:t>Storing integer numbers</a:t>
            </a:r>
            <a:endParaRPr lang="en-US" sz="4000"/>
          </a:p>
        </p:txBody>
      </p:sp>
    </p:spTree>
    <p:custDataLst>
      <p:tags r:id="rId1"/>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04C81F4-8D9B-F149-A772-453CF73C4882}" type="datetime1">
              <a:rPr lang="en-US" smtClean="0"/>
              <a:t>11/13/2023</a:t>
            </a:fld>
            <a:endParaRPr lang="en-US"/>
          </a:p>
        </p:txBody>
      </p:sp>
      <p:sp>
        <p:nvSpPr>
          <p:cNvPr id="3" name="Footer Placeholder 2"/>
          <p:cNvSpPr>
            <a:spLocks noGrp="1"/>
          </p:cNvSpPr>
          <p:nvPr>
            <p:ph type="ftr" sz="quarter" idx="11"/>
          </p:nvPr>
        </p:nvSpPr>
        <p:spPr/>
        <p:txBody>
          <a:bodyPr/>
          <a:lstStyle/>
          <a:p>
            <a:r>
              <a:rPr lang="en-US"/>
              <a:t>Faculty of Computer Science</a:t>
            </a:r>
          </a:p>
        </p:txBody>
      </p:sp>
      <p:sp>
        <p:nvSpPr>
          <p:cNvPr id="4" name="Slide Number Placeholder 3"/>
          <p:cNvSpPr>
            <a:spLocks noGrp="1"/>
          </p:cNvSpPr>
          <p:nvPr>
            <p:ph type="sldNum" sz="quarter" idx="12"/>
          </p:nvPr>
        </p:nvSpPr>
        <p:spPr/>
        <p:txBody>
          <a:bodyPr/>
          <a:lstStyle/>
          <a:p>
            <a:fld id="{086B6608-6F69-448F-99DC-C9E613BFB696}" type="slidenum">
              <a:rPr lang="en-US" smtClean="0"/>
              <a:t>8</a:t>
            </a:fld>
            <a:endParaRPr lang="en-US"/>
          </a:p>
        </p:txBody>
      </p:sp>
      <p:sp>
        <p:nvSpPr>
          <p:cNvPr id="5" name="Title 4"/>
          <p:cNvSpPr>
            <a:spLocks noGrp="1"/>
          </p:cNvSpPr>
          <p:nvPr>
            <p:ph type="title"/>
          </p:nvPr>
        </p:nvSpPr>
        <p:spPr/>
        <p:txBody>
          <a:bodyPr lIns="91440" tIns="45720" rIns="91440" bIns="45720" anchor="t">
            <a:noAutofit/>
          </a:bodyPr>
          <a:lstStyle/>
          <a:p>
            <a:r>
              <a:rPr lang="en-US" sz="3600">
                <a:latin typeface="Arial" panose="020B0604020202020204"/>
                <a:cs typeface="Arial" panose="020B0604020202020204"/>
              </a:rPr>
              <a:t>STORING NUMBERS </a:t>
            </a:r>
            <a:endParaRPr lang="en-US" sz="3600"/>
          </a:p>
        </p:txBody>
      </p:sp>
      <p:sp>
        <p:nvSpPr>
          <p:cNvPr id="6" name="Content Placeholder 5"/>
          <p:cNvSpPr>
            <a:spLocks noGrp="1"/>
          </p:cNvSpPr>
          <p:nvPr>
            <p:ph sz="quarter" idx="13"/>
          </p:nvPr>
        </p:nvSpPr>
        <p:spPr>
          <a:xfrm>
            <a:off x="309218" y="1169080"/>
            <a:ext cx="11855072" cy="4954133"/>
          </a:xfrm>
        </p:spPr>
        <p:txBody>
          <a:bodyPr lIns="91440" tIns="45720" rIns="91440" bIns="45720" anchor="t"/>
          <a:lstStyle/>
          <a:p>
            <a:pPr marL="400050" indent="-400050">
              <a:lnSpc>
                <a:spcPct val="100000"/>
              </a:lnSpc>
              <a:spcAft>
                <a:spcPts val="1200"/>
              </a:spcAft>
              <a:buFont typeface="Wingdings" panose="05000000000000000000" pitchFamily="2" charset="2"/>
              <a:buChar char="v"/>
            </a:pPr>
            <a:r>
              <a:rPr lang="en-US" sz="3200">
                <a:latin typeface="Arial" panose="020B0604020202020204"/>
                <a:cs typeface="Arial" panose="020B0604020202020204"/>
              </a:rPr>
              <a:t>A number is changed to the binary system before being stored in the computer memory.</a:t>
            </a:r>
            <a:endParaRPr lang="en-US" sz="3200"/>
          </a:p>
          <a:p>
            <a:pPr marL="400050" indent="-400050">
              <a:lnSpc>
                <a:spcPct val="100000"/>
              </a:lnSpc>
              <a:spcAft>
                <a:spcPts val="1200"/>
              </a:spcAft>
              <a:buFont typeface="Wingdings" panose="05000000000000000000" pitchFamily="2" charset="2"/>
              <a:buChar char="v"/>
            </a:pPr>
            <a:r>
              <a:rPr lang="en-US" sz="3200">
                <a:latin typeface="Arial" panose="020B0604020202020204"/>
                <a:cs typeface="Arial" panose="020B0604020202020204"/>
              </a:rPr>
              <a:t>There are still two issues that need to be handled:</a:t>
            </a:r>
            <a:br>
              <a:rPr lang="en-US" sz="3200">
                <a:latin typeface="Arial" panose="020B0604020202020204"/>
                <a:cs typeface="Arial" panose="020B0604020202020204"/>
              </a:rPr>
            </a:br>
            <a:r>
              <a:rPr lang="en-US" sz="3200">
                <a:latin typeface="Arial" panose="020B0604020202020204"/>
                <a:cs typeface="Arial" panose="020B0604020202020204"/>
              </a:rPr>
              <a:t>1. How to store the sign of the number.</a:t>
            </a:r>
            <a:br>
              <a:rPr lang="en-US" sz="3200">
                <a:latin typeface="Arial" panose="020B0604020202020204"/>
                <a:cs typeface="Arial" panose="020B0604020202020204"/>
              </a:rPr>
            </a:br>
            <a:r>
              <a:rPr lang="en-US" sz="3200">
                <a:latin typeface="Arial" panose="020B0604020202020204"/>
                <a:cs typeface="Arial" panose="020B0604020202020204"/>
              </a:rPr>
              <a:t>2. How to show the decimal point. </a:t>
            </a:r>
            <a:br>
              <a:rPr lang="en-US" sz="3200">
                <a:latin typeface="Arial" panose="020B0604020202020204"/>
                <a:cs typeface="Arial" panose="020B0604020202020204"/>
              </a:rPr>
            </a:br>
            <a:br>
              <a:rPr lang="en-US" sz="3200">
                <a:latin typeface="Arial" panose="020B0604020202020204"/>
                <a:cs typeface="Arial" panose="020B0604020202020204"/>
              </a:rPr>
            </a:br>
            <a:br>
              <a:rPr lang="en-US" sz="3200">
                <a:latin typeface="Arial" panose="020B0604020202020204"/>
                <a:cs typeface="Arial" panose="020B0604020202020204"/>
              </a:rPr>
            </a:br>
            <a:endParaRPr lang="en-US" sz="3200"/>
          </a:p>
          <a:p>
            <a:pPr marL="457200" lvl="1" indent="0">
              <a:lnSpc>
                <a:spcPct val="100000"/>
              </a:lnSpc>
              <a:spcAft>
                <a:spcPts val="1200"/>
              </a:spcAft>
              <a:buNone/>
            </a:pPr>
            <a:endParaRPr lang="en-US"/>
          </a:p>
          <a:p>
            <a:pPr marL="850900" lvl="1" indent="-393700">
              <a:lnSpc>
                <a:spcPct val="100000"/>
              </a:lnSpc>
              <a:spcAft>
                <a:spcPts val="1200"/>
              </a:spcAft>
              <a:buFont typeface="Courier New" panose="02070309020205020404" pitchFamily="49" charset="0"/>
              <a:buChar char="o"/>
            </a:pPr>
            <a:endParaRPr lang="en-US"/>
          </a:p>
          <a:p>
            <a:pPr marL="0" indent="0">
              <a:buNone/>
            </a:pPr>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04C81F4-8D9B-F149-A772-453CF73C4882}" type="datetime1">
              <a:rPr lang="en-US" smtClean="0"/>
              <a:t>11/13/2023</a:t>
            </a:fld>
            <a:endParaRPr lang="en-US"/>
          </a:p>
        </p:txBody>
      </p:sp>
      <p:sp>
        <p:nvSpPr>
          <p:cNvPr id="3" name="Footer Placeholder 2"/>
          <p:cNvSpPr>
            <a:spLocks noGrp="1"/>
          </p:cNvSpPr>
          <p:nvPr>
            <p:ph type="ftr" sz="quarter" idx="11"/>
          </p:nvPr>
        </p:nvSpPr>
        <p:spPr/>
        <p:txBody>
          <a:bodyPr/>
          <a:lstStyle/>
          <a:p>
            <a:r>
              <a:rPr lang="en-US"/>
              <a:t>Faculty of Computer Science</a:t>
            </a:r>
          </a:p>
        </p:txBody>
      </p:sp>
      <p:sp>
        <p:nvSpPr>
          <p:cNvPr id="4" name="Slide Number Placeholder 3"/>
          <p:cNvSpPr>
            <a:spLocks noGrp="1"/>
          </p:cNvSpPr>
          <p:nvPr>
            <p:ph type="sldNum" sz="quarter" idx="12"/>
          </p:nvPr>
        </p:nvSpPr>
        <p:spPr/>
        <p:txBody>
          <a:bodyPr/>
          <a:lstStyle/>
          <a:p>
            <a:fld id="{086B6608-6F69-448F-99DC-C9E613BFB696}" type="slidenum">
              <a:rPr lang="en-US" smtClean="0"/>
              <a:t>9</a:t>
            </a:fld>
            <a:endParaRPr lang="en-US"/>
          </a:p>
        </p:txBody>
      </p:sp>
      <p:sp>
        <p:nvSpPr>
          <p:cNvPr id="5" name="Title 4"/>
          <p:cNvSpPr>
            <a:spLocks noGrp="1"/>
          </p:cNvSpPr>
          <p:nvPr>
            <p:ph type="title"/>
          </p:nvPr>
        </p:nvSpPr>
        <p:spPr/>
        <p:txBody>
          <a:bodyPr lIns="91440" tIns="45720" rIns="91440" bIns="45720" anchor="t">
            <a:noAutofit/>
          </a:bodyPr>
          <a:lstStyle/>
          <a:p>
            <a:r>
              <a:rPr lang="en-US" sz="3600">
                <a:latin typeface="Arial" panose="020B0604020202020204"/>
                <a:cs typeface="Arial" panose="020B0604020202020204"/>
              </a:rPr>
              <a:t>Storing integers </a:t>
            </a:r>
            <a:br>
              <a:rPr lang="en-US" sz="3600">
                <a:latin typeface="Arial" panose="020B0604020202020204"/>
                <a:cs typeface="Arial" panose="020B0604020202020204"/>
              </a:rPr>
            </a:br>
            <a:endParaRPr lang="en-US" sz="3600">
              <a:latin typeface="Arial" panose="020B0604020202020204"/>
              <a:cs typeface="Arial" panose="020B0604020202020204"/>
            </a:endParaRPr>
          </a:p>
          <a:p>
            <a:endParaRPr lang="en-US" sz="3600"/>
          </a:p>
        </p:txBody>
      </p:sp>
      <p:sp>
        <p:nvSpPr>
          <p:cNvPr id="6" name="Content Placeholder 5"/>
          <p:cNvSpPr>
            <a:spLocks noGrp="1"/>
          </p:cNvSpPr>
          <p:nvPr>
            <p:ph sz="quarter" idx="13"/>
          </p:nvPr>
        </p:nvSpPr>
        <p:spPr>
          <a:xfrm>
            <a:off x="309218" y="1169080"/>
            <a:ext cx="11855072" cy="4954133"/>
          </a:xfrm>
        </p:spPr>
        <p:txBody>
          <a:bodyPr lIns="91440" tIns="45720" rIns="91440" bIns="45720" anchor="t"/>
          <a:lstStyle/>
          <a:p>
            <a:pPr marL="400050" indent="-400050">
              <a:lnSpc>
                <a:spcPct val="100000"/>
              </a:lnSpc>
              <a:spcAft>
                <a:spcPts val="1200"/>
              </a:spcAft>
              <a:buFont typeface="Wingdings" panose="05000000000000000000" pitchFamily="2" charset="2"/>
              <a:buChar char="v"/>
            </a:pPr>
            <a:r>
              <a:rPr lang="en-US" sz="3200">
                <a:latin typeface="Arial" panose="020B0604020202020204"/>
                <a:cs typeface="Arial" panose="020B0604020202020204"/>
              </a:rPr>
              <a:t>An integer can be thought of as a number in which the position of the decimal point is fixed: the decimal point is to the right of the least significant (rightmost) bit. </a:t>
            </a:r>
            <a:endParaRPr lang="en-US" sz="3200"/>
          </a:p>
          <a:p>
            <a:pPr marL="400050" indent="-400050">
              <a:lnSpc>
                <a:spcPct val="100000"/>
              </a:lnSpc>
              <a:spcAft>
                <a:spcPts val="1200"/>
              </a:spcAft>
              <a:buFont typeface="Wingdings" panose="05000000000000000000" pitchFamily="2" charset="2"/>
              <a:buChar char="v"/>
            </a:pPr>
            <a:r>
              <a:rPr lang="en-US" sz="3200">
                <a:latin typeface="Arial" panose="020B0604020202020204"/>
                <a:cs typeface="Arial" panose="020B0604020202020204"/>
              </a:rPr>
              <a:t>For this reason, </a:t>
            </a:r>
            <a:r>
              <a:rPr lang="en-US" sz="3200" i="1" err="1">
                <a:latin typeface="Arial" panose="020B0604020202020204"/>
                <a:cs typeface="Arial" panose="020B0604020202020204"/>
              </a:rPr>
              <a:t>f﻿ixed-point</a:t>
            </a:r>
            <a:r>
              <a:rPr lang="en-US" sz="3200" i="1">
                <a:latin typeface="Arial" panose="020B0604020202020204"/>
                <a:cs typeface="Arial" panose="020B0604020202020204"/>
              </a:rPr>
              <a:t> representation</a:t>
            </a:r>
            <a:r>
              <a:rPr lang="en-US" sz="3200">
                <a:latin typeface="Arial" panose="020B0604020202020204"/>
                <a:cs typeface="Arial" panose="020B0604020202020204"/>
              </a:rPr>
              <a:t> is used to store an integer.</a:t>
            </a:r>
            <a:br>
              <a:rPr lang="en-US" sz="3200">
                <a:latin typeface="Arial" panose="020B0604020202020204"/>
                <a:cs typeface="Arial" panose="020B0604020202020204"/>
              </a:rPr>
            </a:br>
            <a:endParaRPr lang="en-US" sz="3200"/>
          </a:p>
          <a:p>
            <a:pPr marL="457200" lvl="1" indent="0">
              <a:lnSpc>
                <a:spcPct val="100000"/>
              </a:lnSpc>
              <a:spcAft>
                <a:spcPts val="1200"/>
              </a:spcAft>
              <a:buNone/>
            </a:pPr>
            <a:endParaRPr lang="en-US"/>
          </a:p>
          <a:p>
            <a:pPr marL="850900" lvl="1" indent="-393700">
              <a:lnSpc>
                <a:spcPct val="100000"/>
              </a:lnSpc>
              <a:spcAft>
                <a:spcPts val="1200"/>
              </a:spcAft>
              <a:buFont typeface="Courier New" panose="02070309020205020404" pitchFamily="49" charset="0"/>
              <a:buChar char="o"/>
            </a:pPr>
            <a:endParaRPr lang="en-US"/>
          </a:p>
          <a:p>
            <a:pPr marL="0" indent="0">
              <a:buNone/>
            </a:pPr>
            <a:endParaRPr lang="en-US"/>
          </a:p>
        </p:txBody>
      </p:sp>
      <p:pic>
        <p:nvPicPr>
          <p:cNvPr id="7" name="Picture 6" descr="A close-up of a memory location&#10;&#10;Description automatically generated"/>
          <p:cNvPicPr>
            <a:picLocks noChangeAspect="1"/>
          </p:cNvPicPr>
          <p:nvPr/>
        </p:nvPicPr>
        <p:blipFill>
          <a:blip r:embed="rId3"/>
          <a:stretch>
            <a:fillRect/>
          </a:stretch>
        </p:blipFill>
        <p:spPr>
          <a:xfrm>
            <a:off x="798946" y="4013520"/>
            <a:ext cx="10871200" cy="2398505"/>
          </a:xfrm>
          <a:prstGeom prst="rect">
            <a:avLst/>
          </a:prstGeom>
        </p:spPr>
      </p:pic>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Vicostone Templat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9064D6C488808240A931504663625519" ma:contentTypeVersion="14" ma:contentTypeDescription="Create a new document." ma:contentTypeScope="" ma:versionID="1b62e8f1834b831c8f32bb5cb869efd4">
  <xsd:schema xmlns:xsd="http://www.w3.org/2001/XMLSchema" xmlns:xs="http://www.w3.org/2001/XMLSchema" xmlns:p="http://schemas.microsoft.com/office/2006/metadata/properties" xmlns:ns2="f6f721e1-8a62-40be-993d-f44352021507" xmlns:ns3="5d0b22ea-e5ea-49c7-9b62-902e21e51f08" targetNamespace="http://schemas.microsoft.com/office/2006/metadata/properties" ma:root="true" ma:fieldsID="b5faa4c97add08f19085f545fbe457ca" ns2:_="" ns3:_="">
    <xsd:import namespace="f6f721e1-8a62-40be-993d-f44352021507"/>
    <xsd:import namespace="5d0b22ea-e5ea-49c7-9b62-902e21e51f08"/>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3:SharedWithUsers" minOccurs="0"/>
                <xsd:element ref="ns3:SharedWithDetails" minOccurs="0"/>
                <xsd:element ref="ns2:MediaServiceAutoTags" minOccurs="0"/>
                <xsd:element ref="ns2:MediaServiceOCR" minOccurs="0"/>
                <xsd:element ref="ns2:MediaServiceGenerationTime" minOccurs="0"/>
                <xsd:element ref="ns2:MediaServiceEventHashCode" minOccurs="0"/>
                <xsd:element ref="ns2:lcf76f155ced4ddcb4097134ff3c332f" minOccurs="0"/>
                <xsd:element ref="ns3:TaxCatchAll"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6f721e1-8a62-40be-993d-f4435202150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LengthInSeconds" ma:index="11" nillable="true" ma:displayName="MediaLengthInSeconds" ma:hidden="true" ma:internalName="MediaLengthInSeconds" ma:readOnly="true">
      <xsd:simpleType>
        <xsd:restriction base="dms:Unknown"/>
      </xsd:simpleType>
    </xsd:element>
    <xsd:element name="MediaServiceAutoTags" ma:index="14" nillable="true" ma:displayName="Tags" ma:internalName="MediaServiceAutoTag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lcf76f155ced4ddcb4097134ff3c332f" ma:index="19" nillable="true" ma:taxonomy="true" ma:internalName="lcf76f155ced4ddcb4097134ff3c332f" ma:taxonomyFieldName="MediaServiceImageTags" ma:displayName="Image Tags" ma:readOnly="false" ma:fieldId="{5cf76f15-5ced-4ddc-b409-7134ff3c332f}" ma:taxonomyMulti="true" ma:sspId="d7facb9e-2b26-4d73-808f-93b90f4d6559"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1"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d0b22ea-e5ea-49c7-9b62-902e21e51f08"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TaxCatchAll" ma:index="20" nillable="true" ma:displayName="Taxonomy Catch All Column" ma:hidden="true" ma:list="{b31b757f-8087-4096-bcce-f3e636a02fec}" ma:internalName="TaxCatchAll" ma:showField="CatchAllData" ma:web="5d0b22ea-e5ea-49c7-9b62-902e21e51f08">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f6f721e1-8a62-40be-993d-f44352021507">
      <Terms xmlns="http://schemas.microsoft.com/office/infopath/2007/PartnerControls"/>
    </lcf76f155ced4ddcb4097134ff3c332f>
    <TaxCatchAll xmlns="5d0b22ea-e5ea-49c7-9b62-902e21e51f08" xsi:nil="true"/>
  </documentManagement>
</p:properties>
</file>

<file path=customXml/itemProps1.xml><?xml version="1.0" encoding="utf-8"?>
<ds:datastoreItem xmlns:ds="http://schemas.openxmlformats.org/officeDocument/2006/customXml" ds:itemID="{19E42AFF-377A-47D3-84EF-20B0692369E9}">
  <ds:schemaRefs/>
</ds:datastoreItem>
</file>

<file path=customXml/itemProps2.xml><?xml version="1.0" encoding="utf-8"?>
<ds:datastoreItem xmlns:ds="http://schemas.openxmlformats.org/officeDocument/2006/customXml" ds:itemID="{1BC49BF6-AA93-40A7-9737-A0FC93F02F3F}">
  <ds:schemaRefs/>
</ds:datastoreItem>
</file>

<file path=customXml/itemProps3.xml><?xml version="1.0" encoding="utf-8"?>
<ds:datastoreItem xmlns:ds="http://schemas.openxmlformats.org/officeDocument/2006/customXml" ds:itemID="{2A9B77A0-8658-45E5-8D19-245595005394}">
  <ds:schemaRefs/>
</ds:datastoreItem>
</file>

<file path=docProps/app.xml><?xml version="1.0" encoding="utf-8"?>
<Properties xmlns="http://schemas.openxmlformats.org/officeDocument/2006/extended-properties" xmlns:vt="http://schemas.openxmlformats.org/officeDocument/2006/docPropsVTypes">
  <TotalTime>321</TotalTime>
  <Words>3163</Words>
  <Application>Microsoft Office PowerPoint</Application>
  <PresentationFormat>Widescreen</PresentationFormat>
  <Paragraphs>439</Paragraphs>
  <Slides>57</Slides>
  <Notes>23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57</vt:i4>
      </vt:variant>
    </vt:vector>
  </HeadingPairs>
  <TitlesOfParts>
    <vt:vector size="66" baseType="lpstr">
      <vt:lpstr>Arial</vt:lpstr>
      <vt:lpstr>BerlingLTStd</vt:lpstr>
      <vt:lpstr>Calibri</vt:lpstr>
      <vt:lpstr>Courier New</vt:lpstr>
      <vt:lpstr>Frutiger</vt:lpstr>
      <vt:lpstr>FrutigerLTStd</vt:lpstr>
      <vt:lpstr>Times New Roman</vt:lpstr>
      <vt:lpstr>Wingdings</vt:lpstr>
      <vt:lpstr>Vicostone Template</vt:lpstr>
      <vt:lpstr>Introduction to Computing</vt:lpstr>
      <vt:lpstr>Objective</vt:lpstr>
      <vt:lpstr>DATA TYPES  </vt:lpstr>
      <vt:lpstr>Introduction  </vt:lpstr>
      <vt:lpstr>Data inside the computer  </vt:lpstr>
      <vt:lpstr>Storage of different data types  </vt:lpstr>
      <vt:lpstr>Storing integer numbers</vt:lpstr>
      <vt:lpstr>STORING NUMBERS </vt:lpstr>
      <vt:lpstr>Storing integers   </vt:lpstr>
      <vt:lpstr>Unsigned representation   </vt:lpstr>
      <vt:lpstr>Storing unsigned integers   </vt:lpstr>
      <vt:lpstr>Example   </vt:lpstr>
      <vt:lpstr>Sign-and-magnitude (giá trị tuyệt đối) representation (biểu diễn)   </vt:lpstr>
      <vt:lpstr>Example</vt:lpstr>
      <vt:lpstr>Example</vt:lpstr>
      <vt:lpstr>Overflow</vt:lpstr>
      <vt:lpstr>Two’s complement representation   </vt:lpstr>
      <vt:lpstr>Two’s complement representation   </vt:lpstr>
      <vt:lpstr>Store/Retrieve an integer in two’s complement format   </vt:lpstr>
      <vt:lpstr>Example</vt:lpstr>
      <vt:lpstr>Example</vt:lpstr>
      <vt:lpstr>Overflow</vt:lpstr>
      <vt:lpstr>Storing reals</vt:lpstr>
      <vt:lpstr>Storing reals</vt:lpstr>
      <vt:lpstr>Floating-point representation</vt:lpstr>
      <vt:lpstr>Floating-point representation</vt:lpstr>
      <vt:lpstr>Example</vt:lpstr>
      <vt:lpstr>Example</vt:lpstr>
      <vt:lpstr>Normalization, sign, exponent, and mantissa</vt:lpstr>
      <vt:lpstr>Normalization, sign, exponent, and mantissa</vt:lpstr>
      <vt:lpstr>IEEE standards for floating-point representation</vt:lpstr>
      <vt:lpstr>IEEE standards for floating-point representation</vt:lpstr>
      <vt:lpstr>Storage of IEEE standard floating-point numbers</vt:lpstr>
      <vt:lpstr>Example</vt:lpstr>
      <vt:lpstr>Example</vt:lpstr>
      <vt:lpstr>Example</vt:lpstr>
      <vt:lpstr>Retrieving numbers stored in IEEE standard floating-point format</vt:lpstr>
      <vt:lpstr>Example</vt:lpstr>
      <vt:lpstr>Example</vt:lpstr>
      <vt:lpstr>Overflow and underflow</vt:lpstr>
      <vt:lpstr>Storing zero/Truncation errors</vt:lpstr>
      <vt:lpstr>Storing texts/audio/images</vt:lpstr>
      <vt:lpstr>STORING TEXT</vt:lpstr>
      <vt:lpstr>Symbol</vt:lpstr>
      <vt:lpstr>Symbol</vt:lpstr>
      <vt:lpstr>Codes</vt:lpstr>
      <vt:lpstr>Codes</vt:lpstr>
      <vt:lpstr>STORING AUDIO</vt:lpstr>
      <vt:lpstr>Sampling</vt:lpstr>
      <vt:lpstr>Quantization and Encoding</vt:lpstr>
      <vt:lpstr>STORING IMAGES/VIDEO</vt:lpstr>
      <vt:lpstr>Practice</vt:lpstr>
      <vt:lpstr>Practice</vt:lpstr>
      <vt:lpstr>Practice</vt:lpstr>
      <vt:lpstr>Practice</vt:lpstr>
      <vt:lpstr>Practice</vt:lpstr>
      <vt:lpstr>Q &amp; 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huy pham</dc:creator>
  <cp:lastModifiedBy>Huy Vũ</cp:lastModifiedBy>
  <cp:revision>176</cp:revision>
  <dcterms:created xsi:type="dcterms:W3CDTF">2021-07-07T15:50:00Z</dcterms:created>
  <dcterms:modified xsi:type="dcterms:W3CDTF">2023-11-13T13:48:20Z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0x010100BD3BB059D0FAE34984A8001B7158EFFA</vt:lpwstr>
  </property>
  <property fmtid="{D5CDD505-2E9C-101B-9397-08002B2CF9AE}" pid="3" name="MediaServiceImageTags">
    <vt:lpwstr/>
  </property>
  <property fmtid="{D5CDD505-2E9C-101B-9397-08002B2CF9AE}" pid="4" name="ICV">
    <vt:lpwstr>C95D7A518BFC46C5A4965A85424C90FD_13</vt:lpwstr>
  </property>
  <property fmtid="{D5CDD505-2E9C-101B-9397-08002B2CF9AE}" pid="5" name="KSOProductBuildVer">
    <vt:lpwstr>1033-12.2.0.13215</vt:lpwstr>
  </property>
</Properties>
</file>